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76" r:id="rId3"/>
    <p:sldId id="378" r:id="rId4"/>
    <p:sldId id="377" r:id="rId5"/>
    <p:sldId id="320" r:id="rId6"/>
    <p:sldId id="281" r:id="rId7"/>
    <p:sldId id="257" r:id="rId8"/>
    <p:sldId id="262" r:id="rId9"/>
    <p:sldId id="373" r:id="rId10"/>
    <p:sldId id="259" r:id="rId11"/>
    <p:sldId id="260" r:id="rId12"/>
    <p:sldId id="266" r:id="rId13"/>
    <p:sldId id="331" r:id="rId14"/>
    <p:sldId id="368" r:id="rId15"/>
    <p:sldId id="332" r:id="rId16"/>
    <p:sldId id="265" r:id="rId17"/>
    <p:sldId id="318" r:id="rId18"/>
    <p:sldId id="319" r:id="rId19"/>
    <p:sldId id="333" r:id="rId20"/>
    <p:sldId id="264" r:id="rId21"/>
    <p:sldId id="309" r:id="rId22"/>
    <p:sldId id="297" r:id="rId23"/>
    <p:sldId id="321" r:id="rId24"/>
    <p:sldId id="343" r:id="rId25"/>
    <p:sldId id="344" r:id="rId26"/>
    <p:sldId id="269" r:id="rId27"/>
    <p:sldId id="369" r:id="rId28"/>
    <p:sldId id="267" r:id="rId29"/>
    <p:sldId id="334" r:id="rId30"/>
    <p:sldId id="268" r:id="rId31"/>
    <p:sldId id="280" r:id="rId32"/>
    <p:sldId id="295" r:id="rId33"/>
    <p:sldId id="317" r:id="rId34"/>
    <p:sldId id="316" r:id="rId35"/>
    <p:sldId id="345" r:id="rId36"/>
    <p:sldId id="270" r:id="rId37"/>
    <p:sldId id="322" r:id="rId38"/>
    <p:sldId id="323" r:id="rId39"/>
    <p:sldId id="279" r:id="rId40"/>
    <p:sldId id="273" r:id="rId41"/>
    <p:sldId id="274" r:id="rId42"/>
    <p:sldId id="355" r:id="rId43"/>
    <p:sldId id="324" r:id="rId44"/>
    <p:sldId id="314" r:id="rId45"/>
    <p:sldId id="315" r:id="rId46"/>
    <p:sldId id="313" r:id="rId47"/>
    <p:sldId id="275" r:id="rId48"/>
    <p:sldId id="312" r:id="rId49"/>
    <p:sldId id="276" r:id="rId50"/>
    <p:sldId id="370" r:id="rId51"/>
    <p:sldId id="371" r:id="rId52"/>
    <p:sldId id="372" r:id="rId53"/>
    <p:sldId id="374" r:id="rId54"/>
    <p:sldId id="363" r:id="rId55"/>
    <p:sldId id="308" r:id="rId56"/>
    <p:sldId id="364" r:id="rId57"/>
    <p:sldId id="346" r:id="rId58"/>
    <p:sldId id="347" r:id="rId59"/>
    <p:sldId id="348" r:id="rId60"/>
    <p:sldId id="354" r:id="rId61"/>
    <p:sldId id="349" r:id="rId62"/>
    <p:sldId id="350" r:id="rId63"/>
    <p:sldId id="351" r:id="rId64"/>
    <p:sldId id="352" r:id="rId65"/>
    <p:sldId id="353" r:id="rId66"/>
    <p:sldId id="365" r:id="rId67"/>
    <p:sldId id="291" r:id="rId68"/>
    <p:sldId id="356" r:id="rId69"/>
    <p:sldId id="357" r:id="rId70"/>
    <p:sldId id="358" r:id="rId71"/>
    <p:sldId id="375" r:id="rId72"/>
    <p:sldId id="304" r:id="rId73"/>
    <p:sldId id="302" r:id="rId74"/>
    <p:sldId id="290" r:id="rId75"/>
    <p:sldId id="301" r:id="rId76"/>
    <p:sldId id="359" r:id="rId77"/>
    <p:sldId id="360" r:id="rId78"/>
    <p:sldId id="361" r:id="rId79"/>
    <p:sldId id="362" r:id="rId80"/>
    <p:sldId id="328" r:id="rId81"/>
    <p:sldId id="325" r:id="rId82"/>
    <p:sldId id="326" r:id="rId83"/>
    <p:sldId id="327" r:id="rId84"/>
    <p:sldId id="366" r:id="rId85"/>
    <p:sldId id="367" r:id="rId86"/>
    <p:sldId id="335" r:id="rId87"/>
    <p:sldId id="306" r:id="rId88"/>
    <p:sldId id="336" r:id="rId89"/>
    <p:sldId id="337" r:id="rId90"/>
    <p:sldId id="338" r:id="rId91"/>
    <p:sldId id="339" r:id="rId92"/>
    <p:sldId id="307" r:id="rId93"/>
    <p:sldId id="340" r:id="rId94"/>
    <p:sldId id="341" r:id="rId95"/>
    <p:sldId id="342" r:id="rId96"/>
    <p:sldId id="310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4" autoAdjust="0"/>
  </p:normalViewPr>
  <p:slideViewPr>
    <p:cSldViewPr>
      <p:cViewPr varScale="1">
        <p:scale>
          <a:sx n="72" d="100"/>
          <a:sy n="72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664C4-3D91-4CDB-89E3-7E19C7DA7578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73CC7-45BB-4C54-A1E3-4D57FB92A34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5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3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73CC7-45BB-4C54-A1E3-4D57FB92A34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3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7C31-1390-466A-AB65-96279B3FA4BE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946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16872" indent="-27572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02881" indent="-220576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44033" indent="-220576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985185" indent="-220576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426338" indent="-22057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67490" indent="-22057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308642" indent="-22057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49794" indent="-22057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83069E3-F877-4BA8-A8CD-FE6E7C440785}" type="slidenum">
              <a:rPr lang="en-US" altLang="ko-KR" smtClean="0">
                <a:latin typeface="Times New Roman" pitchFamily="18" charset="0"/>
              </a:rPr>
              <a:pPr eaLnBrk="1" hangingPunct="1"/>
              <a:t>71</a:t>
            </a:fld>
            <a:endParaRPr lang="en-US" altLang="ko-KR" smtClean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4738" y="671513"/>
            <a:ext cx="4418012" cy="33147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4031" y="4216454"/>
            <a:ext cx="4814006" cy="360816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ko-KR" smtClean="0"/>
          </a:p>
        </p:txBody>
      </p:sp>
    </p:spTree>
    <p:extLst>
      <p:ext uri="{BB962C8B-B14F-4D97-AF65-F5344CB8AC3E}">
        <p14:creationId xmlns:p14="http://schemas.microsoft.com/office/powerpoint/2010/main" val="392005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4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5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67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7641177" y="6488668"/>
            <a:ext cx="15295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800" b="1" cap="none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nk Free" panose="03080402000500000000" pitchFamily="66" charset="0"/>
              </a:rPr>
              <a:t>Dowon</a:t>
            </a:r>
            <a:r>
              <a:rPr lang="en-US" altLang="ko-KR" sz="1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Ink Free" panose="03080402000500000000" pitchFamily="66" charset="0"/>
              </a:rPr>
              <a:t> SHUN</a:t>
            </a:r>
            <a:endParaRPr lang="en-US" altLang="ko-KR" sz="1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3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9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6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7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89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18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6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18960-CFFE-4E30-988B-80E58B01FC93}" type="datetimeFigureOut">
              <a:rPr lang="ko-KR" altLang="en-US" smtClean="0"/>
              <a:pPr/>
              <a:t>2023-04-11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3EBF-6B4C-4056-8C68-0570E278A3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13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470.png"/><Relationship Id="rId4" Type="http://schemas.openxmlformats.org/officeDocument/2006/relationships/image" Target="../media/image6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620688"/>
            <a:ext cx="8348464" cy="1470025"/>
          </a:xfrm>
        </p:spPr>
        <p:txBody>
          <a:bodyPr/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Circulating Fluidized Bed Boiler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2708920"/>
            <a:ext cx="6400800" cy="864096"/>
          </a:xfrm>
        </p:spPr>
        <p:txBody>
          <a:bodyPr/>
          <a:lstStyle/>
          <a:p>
            <a:r>
              <a:rPr lang="en-US" altLang="ko-KR" b="1" dirty="0" smtClean="0"/>
              <a:t>Basic Engineering Design Data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5013175"/>
            <a:ext cx="5786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 smtClean="0"/>
              <a:t>Dowon</a:t>
            </a:r>
            <a:r>
              <a:rPr lang="en-US" altLang="ko-KR" sz="2800" smtClean="0"/>
              <a:t> </a:t>
            </a:r>
            <a:r>
              <a:rPr lang="en-US" altLang="ko-KR" sz="2800">
                <a:latin typeface="맑은 고딕" pitchFamily="50" charset="-127"/>
              </a:rPr>
              <a:t>SHUN</a:t>
            </a:r>
          </a:p>
          <a:p>
            <a:pPr algn="ctr"/>
            <a:r>
              <a:rPr lang="en-US" altLang="ko-KR" sz="2800" smtClean="0"/>
              <a:t>Korea </a:t>
            </a:r>
            <a:r>
              <a:rPr lang="en-US" altLang="ko-KR" sz="2800" dirty="0" smtClean="0"/>
              <a:t>Institute of Energy Research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46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Limestone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800" dirty="0"/>
              <a:t>(a)Moisture[as received basis </a:t>
            </a:r>
            <a:r>
              <a:rPr lang="en-US" altLang="ko-KR" sz="2800" dirty="0" err="1"/>
              <a:t>wt</a:t>
            </a:r>
            <a:r>
              <a:rPr lang="en-US" altLang="ko-KR" sz="2800" dirty="0"/>
              <a:t>%] : </a:t>
            </a:r>
            <a:r>
              <a:rPr lang="en-US" altLang="ko-KR" sz="2800" dirty="0" smtClean="0"/>
              <a:t>0.22</a:t>
            </a:r>
            <a:r>
              <a:rPr lang="en-US" altLang="ko-KR" sz="2800" dirty="0">
                <a:solidFill>
                  <a:srgbClr val="FF0000"/>
                </a:solidFill>
              </a:rPr>
              <a:t>①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(</a:t>
            </a:r>
            <a:r>
              <a:rPr lang="en-US" altLang="ko-KR" sz="2800" dirty="0" smtClean="0"/>
              <a:t>b)Mineral </a:t>
            </a:r>
            <a:r>
              <a:rPr lang="en-US" altLang="ko-KR" sz="2800" dirty="0"/>
              <a:t>analysis[dry basis </a:t>
            </a:r>
            <a:r>
              <a:rPr lang="en-US" altLang="ko-KR" sz="2800" dirty="0" err="1"/>
              <a:t>wt</a:t>
            </a:r>
            <a:r>
              <a:rPr lang="en-US" altLang="ko-KR" sz="2800" dirty="0"/>
              <a:t>%]</a:t>
            </a:r>
          </a:p>
          <a:p>
            <a:pPr marL="0" indent="0">
              <a:buNone/>
            </a:pPr>
            <a:r>
              <a:rPr lang="en-US" altLang="ko-KR" sz="2800" dirty="0"/>
              <a:t>	 	 	 	 	 </a:t>
            </a:r>
          </a:p>
          <a:p>
            <a:pPr marL="0" indent="0">
              <a:buNone/>
            </a:pPr>
            <a:r>
              <a:rPr lang="en-US" altLang="ko-KR" sz="2800" dirty="0"/>
              <a:t>	 	 	 	 	 </a:t>
            </a:r>
          </a:p>
          <a:p>
            <a:pPr marL="0" indent="0">
              <a:buNone/>
            </a:pP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26243"/>
              </p:ext>
            </p:extLst>
          </p:nvPr>
        </p:nvGraphicFramePr>
        <p:xfrm>
          <a:off x="1043608" y="2996952"/>
          <a:ext cx="3657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</a:t>
                      </a:r>
                      <a:r>
                        <a:rPr lang="en-US" altLang="ko-KR" baseline="-25000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52.4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②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0.09</a:t>
                      </a:r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③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④</a:t>
                      </a:r>
                      <a:endParaRPr lang="ko-KR" alt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4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Component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analysis of limestone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22267"/>
              </p:ext>
            </p:extLst>
          </p:nvPr>
        </p:nvGraphicFramePr>
        <p:xfrm>
          <a:off x="683568" y="1700213"/>
          <a:ext cx="7848872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Wt</a:t>
                      </a:r>
                      <a:r>
                        <a:rPr lang="en-US" altLang="ko-KR" dirty="0" smtClean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 </a:t>
                      </a:r>
                      <a:r>
                        <a:rPr lang="en-US" altLang="ko-KR" dirty="0" err="1" smtClean="0"/>
                        <a:t>mol</a:t>
                      </a:r>
                      <a:r>
                        <a:rPr lang="en-US" altLang="ko-KR" dirty="0" smtClean="0"/>
                        <a:t>/kg fuel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Moisture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②</a:t>
                      </a:r>
                      <a:r>
                        <a:rPr lang="en-US" altLang="ko-KR" dirty="0" smtClean="0"/>
                        <a:t>(1-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/100)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/56/100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rgbClr val="FF0000"/>
                          </a:solidFill>
                        </a:rPr>
                        <a:t>③</a:t>
                      </a:r>
                      <a:r>
                        <a:rPr lang="en-US" altLang="ko-KR" dirty="0" smtClean="0"/>
                        <a:t>(1-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/100)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/40/100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</a:t>
                      </a:r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CaO</a:t>
                      </a:r>
                      <a:r>
                        <a:rPr lang="en-US" altLang="ko-KR" dirty="0" smtClean="0"/>
                        <a:t>/56+MgO/40)*44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CaO</a:t>
                      </a:r>
                      <a:r>
                        <a:rPr lang="en-US" altLang="ko-KR" dirty="0" smtClean="0"/>
                        <a:t>/56+MgO/40)/100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</a:t>
                      </a:r>
                      <a:r>
                        <a:rPr lang="en-US" altLang="ko-KR" sz="1600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④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1-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</a:rPr>
                        <a:t>/100)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/32*80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④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/32/100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Others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100-(CaO+MgO+CO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en-US" altLang="ko-KR" dirty="0" smtClean="0"/>
                        <a:t>+SO</a:t>
                      </a:r>
                      <a:r>
                        <a:rPr lang="en-US" altLang="ko-KR" sz="1600" dirty="0" smtClean="0"/>
                        <a:t>3+Moisture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Limestone feed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0850863"/>
                  </p:ext>
                </p:extLst>
              </p:nvPr>
            </p:nvGraphicFramePr>
            <p:xfrm>
              <a:off x="468313" y="1700213"/>
              <a:ext cx="8229600" cy="4738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184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015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Unit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Number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err="1" smtClean="0"/>
                            <a:t>Ca</a:t>
                          </a:r>
                          <a:r>
                            <a:rPr lang="en-US" altLang="ko-KR" dirty="0" smtClean="0"/>
                            <a:t>/S ratio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R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Limestone rate</a:t>
                          </a:r>
                          <a:endParaRPr lang="ko-KR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𝑆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/32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𝐶𝑎𝐶𝑂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𝐶𝑎𝐶𝑂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ko-KR" i="1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𝑅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5.34/32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/>
                                        <a:ea typeface="Cambria Math"/>
                                      </a:rPr>
                                      <m:t>90/100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Cambria Math"/>
                                    <a:ea typeface="Cambria Math"/>
                                  </a:rPr>
                                  <m:t>×2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Kg/kg</a:t>
                          </a:r>
                          <a:r>
                            <a:rPr lang="en-US" altLang="ko-KR" baseline="0" dirty="0" smtClean="0"/>
                            <a:t> fuel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0.37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50850863"/>
                  </p:ext>
                </p:extLst>
              </p:nvPr>
            </p:nvGraphicFramePr>
            <p:xfrm>
              <a:off x="468313" y="1700213"/>
              <a:ext cx="8229600" cy="47382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3918495"/>
                    <a:gridCol w="1152128"/>
                    <a:gridCol w="1101577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Unit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Number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err="1" smtClean="0"/>
                            <a:t>Ca</a:t>
                          </a:r>
                          <a:r>
                            <a:rPr lang="en-US" altLang="ko-KR" dirty="0" smtClean="0"/>
                            <a:t>/S ratio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R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5900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Limestone rate</a:t>
                          </a:r>
                          <a:endParaRPr lang="ko-KR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2722" t="-287037" r="-58165" b="-3407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Kg/kg</a:t>
                          </a:r>
                          <a:r>
                            <a:rPr lang="en-US" altLang="ko-KR" baseline="0" dirty="0" smtClean="0"/>
                            <a:t> fuel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0.37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09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79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Air supply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1917741"/>
                <a:ext cx="5618718" cy="79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𝑀𝑜𝑙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𝑀𝑜𝑙𝐶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/>
                            </a:rPr>
                            <m:t>𝑀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𝑜𝑙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altLang="ko-KR" sz="2400" b="0" i="0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/>
                        </a:rPr>
                        <m:t>MolS</m:t>
                      </m:r>
                      <m:r>
                        <a:rPr lang="en-US" altLang="ko-KR" sz="2400" b="0" i="0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/>
                        </a:rPr>
                        <m:t>Mol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17741"/>
                <a:ext cx="5618718" cy="79117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7584" y="2746670"/>
                <a:ext cx="2963312" cy="614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𝑀𝑜𝑙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/>
                      </a:rPr>
                      <m:t>𝑀𝑜𝑙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altLang="ko-KR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400" i="1" smtClean="0"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79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/>
                            <a:ea typeface="Cambria Math"/>
                          </a:rPr>
                          <m:t>21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746670"/>
                <a:ext cx="2963312" cy="6146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584" y="3419789"/>
                <a:ext cx="42978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𝑀𝑜𝑙𝐷𝑟𝑦𝐴𝑖𝑟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i="1">
                          <a:latin typeface="Cambria Math"/>
                        </a:rPr>
                        <m:t>𝑀𝑜𝑙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2400" i="1">
                          <a:latin typeface="Cambria Math"/>
                        </a:rPr>
                        <m:t>𝑀𝑜𝑙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419789"/>
                <a:ext cx="4297843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7584" y="3970806"/>
                <a:ext cx="7404591" cy="795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𝑀𝑜𝑙𝑀𝑜𝑖𝑠𝑡𝑢𝑟𝑒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atin typeface="Cambria Math"/>
                            </a:rPr>
                            <m:t>0.01</m:t>
                          </m:r>
                          <m:r>
                            <a:rPr lang="en-US" altLang="ko-KR" sz="240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𝑀𝑜𝑙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  <a:ea typeface="Cambria Math"/>
                            </a:rPr>
                            <m:t>×32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+</m:t>
                          </m:r>
                          <m:r>
                            <a:rPr lang="en-US" altLang="ko-KR" sz="2400" i="1">
                              <a:latin typeface="Cambria Math"/>
                            </a:rPr>
                            <m:t>𝑀𝑜𝑙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/>
                              <a:ea typeface="Cambria Math"/>
                            </a:rPr>
                            <m:t>×28</m:t>
                          </m:r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/>
                              <a:ea typeface="Cambria Math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970806"/>
                <a:ext cx="7404591" cy="7957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7584" y="4869160"/>
                <a:ext cx="65080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𝑇h𝑒𝑜𝑟𝑒𝑡𝑖𝑐𝑎𝑙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𝑎𝑖𝑟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𝑀𝑜𝑙𝐷𝑟𝑦𝐴𝑖𝑟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+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𝑀𝑜𝑙𝑀𝑜𝑖𝑠𝑡𝑢𝑟𝑒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869160"/>
                <a:ext cx="65080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560" y="5661248"/>
                <a:ext cx="7092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𝐶𝑜𝑚𝑏𝑢𝑠𝑡𝑖𝑜𝑛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𝑎𝑖𝑟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𝐴𝐹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𝑟𝑎𝑡𝑖𝑜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 ×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𝑇h𝑒𝑜𝑟𝑒𝑡𝑖𝑐𝑎𝑙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𝑎𝑖𝑟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ko-KR" sz="2400" b="0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𝑆𝑡𝑜𝑖𝑐h𝑖𝑜𝑚𝑒𝑡𝑟𝑖𝑐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𝑤𝑒𝑡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2400" b="0" i="1" smtClean="0">
                        <a:latin typeface="Cambria Math"/>
                        <a:ea typeface="Cambria Math"/>
                      </a:rPr>
                      <m:t>𝑎𝑖𝑟</m:t>
                    </m:r>
                  </m:oMath>
                </a14:m>
                <a:r>
                  <a:rPr lang="en-US" altLang="ko-KR" sz="2400" dirty="0" smtClean="0"/>
                  <a:t>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661248"/>
                <a:ext cx="7092391" cy="830997"/>
              </a:xfrm>
              <a:prstGeom prst="rect">
                <a:avLst/>
              </a:prstGeom>
              <a:blipFill rotWithShape="0">
                <a:blip r:embed="rId7"/>
                <a:stretch>
                  <a:fillRect b="-13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3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Combustion air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Primary </a:t>
            </a:r>
            <a:r>
              <a:rPr lang="en-US" altLang="ko-KR" dirty="0" smtClean="0"/>
              <a:t>air; </a:t>
            </a:r>
            <a:r>
              <a:rPr lang="en-US" altLang="ko-KR" dirty="0"/>
              <a:t>Fluidizing air</a:t>
            </a:r>
          </a:p>
          <a:p>
            <a:r>
              <a:rPr lang="en-US" altLang="ko-KR" dirty="0" smtClean="0"/>
              <a:t>Secondary air + Loop seal air</a:t>
            </a:r>
          </a:p>
          <a:p>
            <a:pPr lvl="1"/>
            <a:r>
              <a:rPr lang="en-US" altLang="ko-KR" dirty="0" smtClean="0"/>
              <a:t>Both considered as secondary air</a:t>
            </a:r>
          </a:p>
          <a:p>
            <a:r>
              <a:rPr lang="en-US" altLang="ko-KR" dirty="0" smtClean="0"/>
              <a:t>SNCR injection air (negligible)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34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Humidity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0" y="1207259"/>
            <a:ext cx="8522890" cy="52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31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Design example – Air supply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534393"/>
              </p:ext>
            </p:extLst>
          </p:nvPr>
        </p:nvGraphicFramePr>
        <p:xfrm>
          <a:off x="467544" y="1484784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7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A/F ratio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Theoretical O2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C:  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85.04</a:t>
                      </a:r>
                      <a:r>
                        <a:rPr lang="en-US" altLang="ko-KR" dirty="0" smtClean="0"/>
                        <a:t>/100/12*32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kg/kg-fuel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H:  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3.62</a:t>
                      </a:r>
                      <a:r>
                        <a:rPr lang="en-US" altLang="ko-KR" dirty="0" smtClean="0"/>
                        <a:t>/100/4*32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S:  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</a:rPr>
                        <a:t>5.34</a:t>
                      </a:r>
                      <a:r>
                        <a:rPr lang="en-US" altLang="ko-KR" dirty="0" smtClean="0"/>
                        <a:t>/100/32*32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O2: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smtClean="0">
                          <a:solidFill>
                            <a:srgbClr val="FF0000"/>
                          </a:solidFill>
                        </a:rPr>
                        <a:t>-2.39</a:t>
                      </a:r>
                      <a:r>
                        <a:rPr lang="en-US" altLang="ko-KR" baseline="0" dirty="0" smtClean="0"/>
                        <a:t>/100/32*32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/>
                        <a:t>&lt;sum&gt;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2.58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Theoretical 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2.58/32*79/21*28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8.50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Theoretical dry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2.58+8.50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Moisture in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11.09*0.013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Theoretical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11.09</a:t>
                      </a:r>
                      <a:r>
                        <a:rPr lang="en-US" altLang="ko-KR" baseline="0" dirty="0" smtClean="0"/>
                        <a:t> + 0.14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11.23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Combustion air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1.2*11.23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13.48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4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cap="small" dirty="0"/>
              <a:t>Air </a:t>
            </a:r>
            <a:r>
              <a:rPr lang="en-US" altLang="ko-KR" b="1" cap="small" dirty="0" smtClean="0"/>
              <a:t>leak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Air </a:t>
            </a:r>
            <a:r>
              <a:rPr lang="en-US" altLang="ko-KR" dirty="0"/>
              <a:t>leak from the environment to system is inevitable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combustor is operated under negative pressure, i.e., the pressure at the combustor exit is -10mmH2O,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I.D</a:t>
            </a:r>
            <a:r>
              <a:rPr lang="en-US" altLang="ko-KR" dirty="0"/>
              <a:t>. fan inlet negative pressure is around -500mmH2O, </a:t>
            </a:r>
            <a:endParaRPr lang="en-US" altLang="ko-KR" dirty="0" smtClean="0"/>
          </a:p>
          <a:p>
            <a:r>
              <a:rPr lang="en-US" altLang="ko-KR" sz="2800" dirty="0" smtClean="0"/>
              <a:t>However </a:t>
            </a:r>
            <a:r>
              <a:rPr lang="en-US" altLang="ko-KR" sz="2800" dirty="0"/>
              <a:t>air leak can be significantly reduced using modern sealing material and manufacturer’s skill</a:t>
            </a:r>
            <a:r>
              <a:rPr lang="en-US" altLang="ko-KR" sz="2800" dirty="0" smtClean="0"/>
              <a:t>.</a:t>
            </a:r>
            <a:endParaRPr lang="ko-KR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99927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cap="small" dirty="0"/>
              <a:t>Air leak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698501"/>
              </p:ext>
            </p:extLst>
          </p:nvPr>
        </p:nvGraphicFramePr>
        <p:xfrm>
          <a:off x="457200" y="1772816"/>
          <a:ext cx="8229600" cy="3109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5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411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Section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Max. Leakage, ratio to stoichiometric air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7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Combustor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Dense bed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Freeboard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 ~ 0.1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79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Convection pass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Super heater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 ~ 0.05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Economizer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 ~ 0.15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79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Air heater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 ~ 0.1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179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Bag filter/ESP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 ~ 0.15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179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Duct after air heater</a:t>
                      </a:r>
                      <a:endParaRPr lang="ko-KR" sz="20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~ 0.01/10m duct</a:t>
                      </a:r>
                      <a:endParaRPr lang="ko-KR" sz="2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917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Flue</a:t>
            </a:r>
            <a:r>
              <a:rPr lang="ko-KR" altLang="en-US" dirty="0" smtClean="0"/>
              <a:t> </a:t>
            </a:r>
            <a:r>
              <a:rPr lang="en-US" altLang="ko-KR" dirty="0" smtClean="0"/>
              <a:t>gas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Mole CO2 +SO2 </a:t>
            </a:r>
          </a:p>
          <a:p>
            <a:r>
              <a:rPr lang="en-US" altLang="ko-KR" dirty="0" smtClean="0"/>
              <a:t>Mole N2 in air </a:t>
            </a:r>
          </a:p>
          <a:p>
            <a:r>
              <a:rPr lang="en-US" altLang="ko-KR" dirty="0" smtClean="0"/>
              <a:t>Mole H2O in fuel</a:t>
            </a:r>
          </a:p>
          <a:p>
            <a:r>
              <a:rPr lang="en-US" altLang="ko-KR" dirty="0" smtClean="0"/>
              <a:t>Mole H2O in air</a:t>
            </a:r>
          </a:p>
          <a:p>
            <a:r>
              <a:rPr lang="en-US" altLang="ko-KR" dirty="0" smtClean="0"/>
              <a:t>Mole O2 = (AF – 1) x Theoretical O2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75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Design specifications</a:t>
            </a:r>
            <a:endParaRPr lang="ko-KR" altLang="en-US" sz="2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94681" y="1268760"/>
          <a:ext cx="7776864" cy="5498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unit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3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Type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One drum natural circulating fluidized bed coal combustion boiler with Dual cyclone and Single convection pass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Location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 door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quality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Max/(Nominal)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Evaporation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ton/h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105/(96)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Pressure at final super heater exit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bara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67/(65)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temperature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487/(487)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Power generation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MWe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smtClean="0">
                          <a:effectLst/>
                        </a:rPr>
                        <a:t>22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Average solid contents in final steam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ppm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Average solid contents in drum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ppm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750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Feed water at Ash cooler inlet 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196/(192)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Steam temperature control range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477-487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Draft system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Balanced draft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Turn down ratio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: 1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Ambient temperature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>
                          <a:effectLst/>
                        </a:rPr>
                        <a:t>℃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Reference relative humidity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ko-KR" sz="16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</a:t>
                      </a:r>
                      <a:endParaRPr lang="ko-KR" sz="16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Flue gas at combustor exit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17107459"/>
                  </p:ext>
                </p:extLst>
              </p:nvPr>
            </p:nvGraphicFramePr>
            <p:xfrm>
              <a:off x="395536" y="1412776"/>
              <a:ext cx="8229600" cy="42183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22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754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216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Item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Conversion</a:t>
                          </a: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i="1" dirty="0" smtClean="0"/>
                            <a:t>[f]</a:t>
                          </a:r>
                          <a:endParaRPr lang="ko-KR" altLang="en-US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Value</a:t>
                          </a:r>
                        </a:p>
                        <a:p>
                          <a:pPr latinLnBrk="1"/>
                          <a:r>
                            <a:rPr lang="en-US" altLang="ko-KR" dirty="0" smtClean="0"/>
                            <a:t>[</a:t>
                          </a:r>
                          <a:r>
                            <a:rPr lang="en-US" altLang="ko-KR" dirty="0" err="1" smtClean="0"/>
                            <a:t>kgmol</a:t>
                          </a:r>
                          <a:r>
                            <a:rPr lang="en-US" altLang="ko-KR" dirty="0" smtClean="0"/>
                            <a:t>/</a:t>
                          </a:r>
                          <a:r>
                            <a:rPr lang="en-US" altLang="ko-KR" dirty="0" err="1" smtClean="0"/>
                            <a:t>kgfuel</a:t>
                          </a:r>
                          <a:r>
                            <a:rPr lang="en-US" altLang="ko-KR" dirty="0" smtClean="0"/>
                            <a:t>]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18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dirty="0" smtClean="0"/>
                            <a:t>S→</a:t>
                          </a:r>
                          <a:r>
                            <a:rPr lang="en-US" altLang="ko-KR" sz="1800" baseline="0" dirty="0" smtClean="0"/>
                            <a:t>SO2</a:t>
                          </a:r>
                          <a:endParaRPr lang="ko-KR" altLang="en-US" sz="18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8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N→NO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0.12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N→N2O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ko-KR" sz="1800" b="0" i="1" dirty="0" smtClean="0">
                                    <a:latin typeface="Cambria Math"/>
                                    <a:ea typeface="Cambria Math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C→CH4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0.001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err="1" smtClean="0"/>
                            <a:t>HCl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𝐻𝐶𝑙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C→CO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0.0003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effectLst/>
                              <a:latin typeface="Arial"/>
                            </a:rPr>
                            <a:t>CO2 from Fuel</a:t>
                          </a: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0.983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800" i="1" dirty="0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altLang="ko-KR" sz="1800" i="1" dirty="0" smtClean="0">
                                    <a:latin typeface="Cambria Math"/>
                                    <a:ea typeface="Cambria Math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altLang="ko-KR" sz="180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altLang="ko-KR" sz="1800" b="0" i="1" dirty="0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800" b="0" i="1" dirty="0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𝐶𝑂</m:t>
                                    </m:r>
                                    <m:r>
                                      <a:rPr lang="en-US" altLang="ko-KR" sz="1800" b="0" i="1" dirty="0" smtClean="0">
                                        <a:latin typeface="Cambria Math"/>
                                        <a:ea typeface="Cambria Math"/>
                                      </a:rPr>
                                      <m:t>2∙</m:t>
                                    </m:r>
                                    <m:r>
                                      <a:rPr lang="en-US" altLang="ko-KR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𝑓𝑢𝑒𝑙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effectLst/>
                              <a:latin typeface="Arial"/>
                            </a:rPr>
                            <a:t>CO2 from </a:t>
                          </a:r>
                          <a:r>
                            <a:rPr lang="en-US" sz="1800" b="0" i="0" u="none" strike="noStrike" dirty="0" smtClean="0">
                              <a:effectLst/>
                              <a:latin typeface="Arial"/>
                            </a:rPr>
                            <a:t>limestone</a:t>
                          </a:r>
                          <a:endParaRPr lang="en-US" sz="1800" b="0" i="0" u="none" strike="noStrike" dirty="0">
                            <a:effectLst/>
                            <a:latin typeface="Arial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Limestone rate x Mole CO2 per kg limestone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317107459"/>
                  </p:ext>
                </p:extLst>
              </p:nvPr>
            </p:nvGraphicFramePr>
            <p:xfrm>
              <a:off x="395536" y="1412776"/>
              <a:ext cx="8229600" cy="42183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92288"/>
                    <a:gridCol w="1440160"/>
                    <a:gridCol w="2375495"/>
                    <a:gridCol w="1821657"/>
                  </a:tblGrid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Item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Conversion</a:t>
                          </a:r>
                        </a:p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i="1" dirty="0" smtClean="0"/>
                            <a:t>[f]</a:t>
                          </a:r>
                          <a:endParaRPr lang="ko-KR" altLang="en-US" i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Value</a:t>
                          </a:r>
                        </a:p>
                        <a:p>
                          <a:pPr latinLnBrk="1"/>
                          <a:r>
                            <a:rPr lang="en-US" altLang="ko-KR" dirty="0" smtClean="0"/>
                            <a:t>[</a:t>
                          </a:r>
                          <a:r>
                            <a:rPr lang="en-US" altLang="ko-KR" dirty="0" err="1" smtClean="0"/>
                            <a:t>kgmol</a:t>
                          </a:r>
                          <a:r>
                            <a:rPr lang="en-US" altLang="ko-KR" dirty="0" smtClean="0"/>
                            <a:t>/</a:t>
                          </a:r>
                          <a:r>
                            <a:rPr lang="en-US" altLang="ko-KR" dirty="0" err="1" smtClean="0"/>
                            <a:t>kgfuel</a:t>
                          </a:r>
                          <a:r>
                            <a:rPr lang="en-US" altLang="ko-KR" dirty="0" smtClean="0"/>
                            <a:t>]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42184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dirty="0" smtClean="0"/>
                            <a:t>S→</a:t>
                          </a:r>
                          <a:r>
                            <a:rPr lang="en-US" altLang="ko-KR" sz="1800" baseline="0" dirty="0" smtClean="0"/>
                            <a:t>SO2</a:t>
                          </a:r>
                          <a:endParaRPr lang="ko-KR" altLang="en-US" sz="18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159420" r="-77949" b="-785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sz="180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N→NO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0.12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293443" r="-77949" b="-7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N→N2O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393443" r="-77949" b="-6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C→CH4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0.001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493443" r="-77949" b="-5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err="1" smtClean="0"/>
                            <a:t>HCl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593443" r="-77949" b="-4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C→CO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0.0003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693443" r="-77949" b="-388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</a:tr>
                  <a:tr h="38779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effectLst/>
                              <a:latin typeface="Arial"/>
                            </a:rPr>
                            <a:t>CO2 from Fuel</a:t>
                          </a: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0.983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0000" t="-756250" r="-77949" b="-2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effectLst/>
                              <a:latin typeface="Arial"/>
                            </a:rPr>
                            <a:t>CO2 from </a:t>
                          </a:r>
                          <a:r>
                            <a:rPr lang="en-US" sz="1800" b="0" i="0" u="none" strike="noStrike" dirty="0" smtClean="0">
                              <a:effectLst/>
                              <a:latin typeface="Arial"/>
                            </a:rPr>
                            <a:t>limestone</a:t>
                          </a:r>
                          <a:endParaRPr lang="en-US" sz="1800" b="0" i="0" u="none" strike="noStrike" dirty="0">
                            <a:effectLst/>
                            <a:latin typeface="Arial"/>
                          </a:endParaRPr>
                        </a:p>
                      </a:txBody>
                      <a:tcPr marL="0" marR="0" marT="0" marB="0" anchor="b"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/>
                            <a:t>Limestone rate x Mole CO2 per kg limestone</a:t>
                          </a:r>
                          <a:endParaRPr lang="ko-KR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3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Flue gas at combustor exit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24208"/>
              </p:ext>
            </p:extLst>
          </p:nvPr>
        </p:nvGraphicFramePr>
        <p:xfrm>
          <a:off x="457200" y="1417638"/>
          <a:ext cx="8229600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8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Conversion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/>
                        <a:t>[f]</a:t>
                      </a:r>
                      <a:endParaRPr lang="ko-KR" altLang="en-US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Value</a:t>
                      </a:r>
                    </a:p>
                    <a:p>
                      <a:pPr latinLnBrk="1"/>
                      <a:r>
                        <a:rPr lang="en-US" altLang="ko-KR" dirty="0" smtClean="0"/>
                        <a:t>[</a:t>
                      </a:r>
                      <a:r>
                        <a:rPr lang="en-US" altLang="ko-KR" dirty="0" err="1" smtClean="0"/>
                        <a:t>kgmol</a:t>
                      </a:r>
                      <a:r>
                        <a:rPr lang="en-US" altLang="ko-KR" dirty="0" smtClean="0"/>
                        <a:t>/</a:t>
                      </a:r>
                      <a:r>
                        <a:rPr lang="en-US" altLang="ko-KR" dirty="0" err="1" smtClean="0"/>
                        <a:t>kgfuel</a:t>
                      </a:r>
                      <a:r>
                        <a:rPr lang="en-US" altLang="ko-KR" dirty="0" smtClean="0"/>
                        <a:t>]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H2O from Fuel </a:t>
                      </a:r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H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Mole H/2-Mole</a:t>
                      </a:r>
                      <a:r>
                        <a:rPr lang="en-US" altLang="ko-KR" sz="1800" baseline="0" dirty="0" smtClean="0"/>
                        <a:t> CH4x2-Mole </a:t>
                      </a:r>
                      <a:r>
                        <a:rPr lang="en-US" altLang="ko-KR" sz="1800" baseline="0" dirty="0" err="1" smtClean="0"/>
                        <a:t>HCl</a:t>
                      </a:r>
                      <a:r>
                        <a:rPr lang="en-US" altLang="ko-KR" sz="1800" baseline="0" dirty="0" smtClean="0"/>
                        <a:t>/2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H2O from Fuel Moisture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Mole</a:t>
                      </a:r>
                      <a:r>
                        <a:rPr lang="en-US" altLang="ko-KR" sz="1800" baseline="0" dirty="0" smtClean="0"/>
                        <a:t> H2O in fuel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H2O from air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Mole</a:t>
                      </a:r>
                      <a:r>
                        <a:rPr lang="en-US" altLang="ko-KR" sz="1800" baseline="0" dirty="0" smtClean="0"/>
                        <a:t> % moisture x Mole air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effectLst/>
                          <a:latin typeface="Arial"/>
                        </a:rPr>
                        <a:t>N2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Mole % N2 x Mole air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O2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Mole % O2 x Mole air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 smtClean="0"/>
                        <a:t>Mole CO2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 smtClean="0"/>
                        <a:t>Mole CO/2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 smtClean="0"/>
                        <a:t>Mole H2O from Fuel/2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dirty="0" smtClean="0"/>
                        <a:t>Mole</a:t>
                      </a:r>
                      <a:r>
                        <a:rPr lang="en-US" altLang="ko-KR" sz="1800" baseline="0" dirty="0" smtClean="0"/>
                        <a:t> SO2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aseline="0" dirty="0" smtClean="0"/>
                        <a:t>Mole NO/2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aseline="0" dirty="0" smtClean="0"/>
                        <a:t>Mole CaSO4/2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800" baseline="0" dirty="0" smtClean="0"/>
                        <a:t>Mole N2O/4</a:t>
                      </a:r>
                      <a:endParaRPr lang="en-US" altLang="ko-KR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7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Mass balance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85584"/>
              </p:ext>
            </p:extLst>
          </p:nvPr>
        </p:nvGraphicFramePr>
        <p:xfrm>
          <a:off x="468313" y="1700213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Fuel</a:t>
                      </a:r>
                      <a:r>
                        <a:rPr lang="en-US" altLang="ko-KR" baseline="0" dirty="0" smtClean="0"/>
                        <a:t> feed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45x1000x3600/34055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Kg/h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4757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Sorbent</a:t>
                      </a:r>
                      <a:r>
                        <a:rPr lang="en-US" altLang="ko-KR" baseline="0" dirty="0" smtClean="0"/>
                        <a:t> feed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Kg/h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Air</a:t>
                      </a:r>
                      <a:r>
                        <a:rPr lang="en-US" altLang="ko-KR" baseline="0" dirty="0" smtClean="0"/>
                        <a:t> flow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13.48x4757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Kg/h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Flue gas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14.59x4757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Fly</a:t>
                      </a:r>
                      <a:r>
                        <a:rPr lang="en-US" altLang="ko-KR" baseline="0" dirty="0" smtClean="0"/>
                        <a:t> a</a:t>
                      </a:r>
                      <a:r>
                        <a:rPr lang="en-US" altLang="ko-KR" dirty="0" smtClean="0"/>
                        <a:t>sh flow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0.8x(0.11x4757+0.5887x1000)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Bottom ash 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0.2x(0.11x4757+0.5887x1000)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5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 Balance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75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2"/>
          <p:cNvSpPr>
            <a:spLocks/>
          </p:cNvSpPr>
          <p:nvPr/>
        </p:nvSpPr>
        <p:spPr bwMode="auto">
          <a:xfrm>
            <a:off x="6431070" y="3366116"/>
            <a:ext cx="844284" cy="2439807"/>
          </a:xfrm>
          <a:custGeom>
            <a:avLst/>
            <a:gdLst>
              <a:gd name="T0" fmla="*/ 2147483647 w 624"/>
              <a:gd name="T1" fmla="*/ 0 h 1862"/>
              <a:gd name="T2" fmla="*/ 2147483647 w 624"/>
              <a:gd name="T3" fmla="*/ 2147483647 h 1862"/>
              <a:gd name="T4" fmla="*/ 2147483647 w 624"/>
              <a:gd name="T5" fmla="*/ 2147483647 h 1862"/>
              <a:gd name="T6" fmla="*/ 2147483647 w 624"/>
              <a:gd name="T7" fmla="*/ 2147483647 h 1862"/>
              <a:gd name="T8" fmla="*/ 0 w 624"/>
              <a:gd name="T9" fmla="*/ 2147483647 h 1862"/>
              <a:gd name="T10" fmla="*/ 0 w 624"/>
              <a:gd name="T11" fmla="*/ 0 h 18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4"/>
              <a:gd name="T19" fmla="*/ 0 h 1862"/>
              <a:gd name="T20" fmla="*/ 624 w 624"/>
              <a:gd name="T21" fmla="*/ 1862 h 18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4" h="1862">
                <a:moveTo>
                  <a:pt x="624" y="0"/>
                </a:moveTo>
                <a:lnTo>
                  <a:pt x="624" y="1740"/>
                </a:lnTo>
                <a:lnTo>
                  <a:pt x="408" y="1860"/>
                </a:lnTo>
                <a:lnTo>
                  <a:pt x="207" y="1862"/>
                </a:lnTo>
                <a:lnTo>
                  <a:pt x="0" y="1746"/>
                </a:lnTo>
                <a:lnTo>
                  <a:pt x="0" y="0"/>
                </a:lnTo>
              </a:path>
            </a:pathLst>
          </a:custGeom>
          <a:solidFill>
            <a:srgbClr val="CC99FF">
              <a:alpha val="59999"/>
            </a:srgbClr>
          </a:solidFill>
          <a:ln w="31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35" name="Freeform 3"/>
          <p:cNvSpPr>
            <a:spLocks/>
          </p:cNvSpPr>
          <p:nvPr/>
        </p:nvSpPr>
        <p:spPr bwMode="auto">
          <a:xfrm>
            <a:off x="6431070" y="1230302"/>
            <a:ext cx="854544" cy="2143676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CC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0" name="Freeform 19"/>
          <p:cNvSpPr>
            <a:spLocks/>
          </p:cNvSpPr>
          <p:nvPr/>
        </p:nvSpPr>
        <p:spPr bwMode="auto">
          <a:xfrm>
            <a:off x="4617912" y="1409816"/>
            <a:ext cx="1835144" cy="3862809"/>
          </a:xfrm>
          <a:custGeom>
            <a:avLst/>
            <a:gdLst>
              <a:gd name="T0" fmla="*/ 2147483647 w 1356"/>
              <a:gd name="T1" fmla="*/ 2147483647 h 2948"/>
              <a:gd name="T2" fmla="*/ 2147483647 w 1356"/>
              <a:gd name="T3" fmla="*/ 0 h 2948"/>
              <a:gd name="T4" fmla="*/ 2147483647 w 1356"/>
              <a:gd name="T5" fmla="*/ 2147483647 h 2948"/>
              <a:gd name="T6" fmla="*/ 0 w 1356"/>
              <a:gd name="T7" fmla="*/ 2147483647 h 2948"/>
              <a:gd name="T8" fmla="*/ 0 w 1356"/>
              <a:gd name="T9" fmla="*/ 2147483647 h 2948"/>
              <a:gd name="T10" fmla="*/ 2147483647 w 1356"/>
              <a:gd name="T11" fmla="*/ 2147483647 h 2948"/>
              <a:gd name="T12" fmla="*/ 2147483647 w 1356"/>
              <a:gd name="T13" fmla="*/ 2147483647 h 2948"/>
              <a:gd name="T14" fmla="*/ 2147483647 w 1356"/>
              <a:gd name="T15" fmla="*/ 2147483647 h 2948"/>
              <a:gd name="T16" fmla="*/ 2147483647 w 1356"/>
              <a:gd name="T17" fmla="*/ 2147483647 h 2948"/>
              <a:gd name="T18" fmla="*/ 2147483647 w 1356"/>
              <a:gd name="T19" fmla="*/ 2147483647 h 2948"/>
              <a:gd name="T20" fmla="*/ 2147483647 w 1356"/>
              <a:gd name="T21" fmla="*/ 2147483647 h 2948"/>
              <a:gd name="T22" fmla="*/ 2147483647 w 1356"/>
              <a:gd name="T23" fmla="*/ 2147483647 h 2948"/>
              <a:gd name="T24" fmla="*/ 2147483647 w 1356"/>
              <a:gd name="T25" fmla="*/ 2147483647 h 2948"/>
              <a:gd name="T26" fmla="*/ 2147483647 w 1356"/>
              <a:gd name="T27" fmla="*/ 2147483647 h 2948"/>
              <a:gd name="T28" fmla="*/ 2147483647 w 1356"/>
              <a:gd name="T29" fmla="*/ 2147483647 h 294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356"/>
              <a:gd name="T46" fmla="*/ 0 h 2948"/>
              <a:gd name="T47" fmla="*/ 1356 w 1356"/>
              <a:gd name="T48" fmla="*/ 2948 h 294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356" h="2948">
                <a:moveTo>
                  <a:pt x="1356" y="5"/>
                </a:moveTo>
                <a:lnTo>
                  <a:pt x="423" y="0"/>
                </a:lnTo>
                <a:lnTo>
                  <a:pt x="423" y="498"/>
                </a:lnTo>
                <a:lnTo>
                  <a:pt x="0" y="497"/>
                </a:lnTo>
                <a:lnTo>
                  <a:pt x="0" y="827"/>
                </a:lnTo>
                <a:lnTo>
                  <a:pt x="426" y="1127"/>
                </a:lnTo>
                <a:lnTo>
                  <a:pt x="423" y="2948"/>
                </a:lnTo>
                <a:lnTo>
                  <a:pt x="741" y="2948"/>
                </a:lnTo>
                <a:lnTo>
                  <a:pt x="744" y="1127"/>
                </a:lnTo>
                <a:lnTo>
                  <a:pt x="1146" y="809"/>
                </a:lnTo>
                <a:lnTo>
                  <a:pt x="1152" y="497"/>
                </a:lnTo>
                <a:lnTo>
                  <a:pt x="741" y="498"/>
                </a:lnTo>
                <a:lnTo>
                  <a:pt x="741" y="226"/>
                </a:lnTo>
                <a:lnTo>
                  <a:pt x="1350" y="227"/>
                </a:lnTo>
                <a:lnTo>
                  <a:pt x="1356" y="5"/>
                </a:lnTo>
                <a:close/>
              </a:path>
            </a:pathLst>
          </a:custGeom>
          <a:gradFill rotWithShape="1">
            <a:gsLst>
              <a:gs pos="0">
                <a:srgbClr val="FF99FF"/>
              </a:gs>
              <a:gs pos="100000">
                <a:srgbClr val="764776"/>
              </a:gs>
            </a:gsLst>
            <a:lin ang="5400000" scaled="1"/>
          </a:gra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1" name="Freeform 20"/>
          <p:cNvSpPr>
            <a:spLocks/>
          </p:cNvSpPr>
          <p:nvPr/>
        </p:nvSpPr>
        <p:spPr bwMode="auto">
          <a:xfrm>
            <a:off x="6454523" y="1349541"/>
            <a:ext cx="186152" cy="357716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452" name="Freeform 21"/>
          <p:cNvSpPr>
            <a:spLocks/>
          </p:cNvSpPr>
          <p:nvPr/>
        </p:nvSpPr>
        <p:spPr bwMode="auto">
          <a:xfrm>
            <a:off x="1907704" y="1409816"/>
            <a:ext cx="3333161" cy="4343695"/>
          </a:xfrm>
          <a:custGeom>
            <a:avLst/>
            <a:gdLst>
              <a:gd name="T0" fmla="*/ 2147483647 w 2464"/>
              <a:gd name="T1" fmla="*/ 2147483647 h 3315"/>
              <a:gd name="T2" fmla="*/ 2147483647 w 2464"/>
              <a:gd name="T3" fmla="*/ 2147483647 h 3315"/>
              <a:gd name="T4" fmla="*/ 2147483647 w 2464"/>
              <a:gd name="T5" fmla="*/ 2147483647 h 3315"/>
              <a:gd name="T6" fmla="*/ 2147483647 w 2464"/>
              <a:gd name="T7" fmla="*/ 2147483647 h 3315"/>
              <a:gd name="T8" fmla="*/ 2147483647 w 2464"/>
              <a:gd name="T9" fmla="*/ 2147483647 h 3315"/>
              <a:gd name="T10" fmla="*/ 2147483647 w 2464"/>
              <a:gd name="T11" fmla="*/ 2147483647 h 3315"/>
              <a:gd name="T12" fmla="*/ 2147483647 w 2464"/>
              <a:gd name="T13" fmla="*/ 2147483647 h 3315"/>
              <a:gd name="T14" fmla="*/ 2147483647 w 2464"/>
              <a:gd name="T15" fmla="*/ 0 h 3315"/>
              <a:gd name="T16" fmla="*/ 2147483647 w 2464"/>
              <a:gd name="T17" fmla="*/ 0 h 3315"/>
              <a:gd name="T18" fmla="*/ 0 w 2464"/>
              <a:gd name="T19" fmla="*/ 2147483647 h 3315"/>
              <a:gd name="T20" fmla="*/ 2147483647 w 2464"/>
              <a:gd name="T21" fmla="*/ 2147483647 h 3315"/>
              <a:gd name="T22" fmla="*/ 2147483647 w 2464"/>
              <a:gd name="T23" fmla="*/ 2147483647 h 3315"/>
              <a:gd name="T24" fmla="*/ 2147483647 w 2464"/>
              <a:gd name="T25" fmla="*/ 2147483647 h 3315"/>
              <a:gd name="T26" fmla="*/ 2147483647 w 2464"/>
              <a:gd name="T27" fmla="*/ 2147483647 h 3315"/>
              <a:gd name="T28" fmla="*/ 2147483647 w 2464"/>
              <a:gd name="T29" fmla="*/ 2147483647 h 3315"/>
              <a:gd name="T30" fmla="*/ 2147483647 w 2464"/>
              <a:gd name="T31" fmla="*/ 2147483647 h 331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64"/>
              <a:gd name="T49" fmla="*/ 0 h 3315"/>
              <a:gd name="T50" fmla="*/ 2464 w 2464"/>
              <a:gd name="T51" fmla="*/ 3315 h 331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64" h="3315">
                <a:moveTo>
                  <a:pt x="2464" y="2403"/>
                </a:moveTo>
                <a:lnTo>
                  <a:pt x="2272" y="2403"/>
                </a:lnTo>
                <a:lnTo>
                  <a:pt x="1408" y="2651"/>
                </a:lnTo>
                <a:lnTo>
                  <a:pt x="1410" y="771"/>
                </a:lnTo>
                <a:lnTo>
                  <a:pt x="2032" y="771"/>
                </a:lnTo>
                <a:lnTo>
                  <a:pt x="2040" y="539"/>
                </a:lnTo>
                <a:lnTo>
                  <a:pt x="1410" y="544"/>
                </a:lnTo>
                <a:lnTo>
                  <a:pt x="1410" y="0"/>
                </a:lnTo>
                <a:lnTo>
                  <a:pt x="4" y="0"/>
                </a:lnTo>
                <a:lnTo>
                  <a:pt x="0" y="2907"/>
                </a:lnTo>
                <a:lnTo>
                  <a:pt x="520" y="3315"/>
                </a:lnTo>
                <a:lnTo>
                  <a:pt x="888" y="3315"/>
                </a:lnTo>
                <a:lnTo>
                  <a:pt x="1408" y="2875"/>
                </a:lnTo>
                <a:lnTo>
                  <a:pt x="2272" y="2619"/>
                </a:lnTo>
                <a:lnTo>
                  <a:pt x="2264" y="2947"/>
                </a:lnTo>
                <a:lnTo>
                  <a:pt x="2448" y="2947"/>
                </a:lnTo>
              </a:path>
            </a:pathLst>
          </a:cu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18453" name="Freeform 22"/>
          <p:cNvSpPr>
            <a:spLocks/>
          </p:cNvSpPr>
          <p:nvPr/>
        </p:nvSpPr>
        <p:spPr bwMode="auto">
          <a:xfrm>
            <a:off x="4641365" y="2083318"/>
            <a:ext cx="186153" cy="357716"/>
          </a:xfrm>
          <a:custGeom>
            <a:avLst/>
            <a:gdLst>
              <a:gd name="T0" fmla="*/ 0 w 589"/>
              <a:gd name="T1" fmla="*/ 2147483647 h 1636"/>
              <a:gd name="T2" fmla="*/ 0 w 589"/>
              <a:gd name="T3" fmla="*/ 2147483647 h 1636"/>
              <a:gd name="T4" fmla="*/ 2147483647 w 589"/>
              <a:gd name="T5" fmla="*/ 2147483647 h 1636"/>
              <a:gd name="T6" fmla="*/ 2147483647 w 589"/>
              <a:gd name="T7" fmla="*/ 0 h 1636"/>
              <a:gd name="T8" fmla="*/ 2147483647 w 589"/>
              <a:gd name="T9" fmla="*/ 2147483647 h 1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9"/>
              <a:gd name="T16" fmla="*/ 0 h 1636"/>
              <a:gd name="T17" fmla="*/ 589 w 589"/>
              <a:gd name="T18" fmla="*/ 1636 h 1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9" h="1636">
                <a:moveTo>
                  <a:pt x="0" y="1636"/>
                </a:moveTo>
                <a:lnTo>
                  <a:pt x="0" y="472"/>
                </a:lnTo>
                <a:lnTo>
                  <a:pt x="6" y="3"/>
                </a:lnTo>
                <a:lnTo>
                  <a:pt x="589" y="0"/>
                </a:lnTo>
                <a:lnTo>
                  <a:pt x="582" y="1630"/>
                </a:lnTo>
              </a:path>
            </a:pathLst>
          </a:cu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 balance in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combustor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 bwMode="auto">
          <a:xfrm>
            <a:off x="611560" y="2746672"/>
            <a:ext cx="2061419" cy="1070485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rPr>
              <a:t>Fuel combustion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rgbClr val="0000FF"/>
                </a:solidFill>
              </a:rPr>
              <a:t>Fuel specific</a:t>
            </a:r>
          </a:p>
        </p:txBody>
      </p:sp>
      <p:sp>
        <p:nvSpPr>
          <p:cNvPr id="6" name="아래쪽 화살표 5"/>
          <p:cNvSpPr/>
          <p:nvPr/>
        </p:nvSpPr>
        <p:spPr bwMode="auto">
          <a:xfrm>
            <a:off x="2268527" y="5272625"/>
            <a:ext cx="1106933" cy="1018744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굴림" pitchFamily="50" charset="-127"/>
                <a:ea typeface="굴림" pitchFamily="50" charset="-127"/>
              </a:rPr>
              <a:t>Bed ash drain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rgbClr val="FF33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 bwMode="auto">
          <a:xfrm>
            <a:off x="1079612" y="4024080"/>
            <a:ext cx="1656184" cy="100322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굴림" pitchFamily="50" charset="-127"/>
                <a:ea typeface="굴림" pitchFamily="50" charset="-127"/>
              </a:rPr>
              <a:t>Incoming air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 bwMode="auto">
          <a:xfrm>
            <a:off x="3086377" y="3341220"/>
            <a:ext cx="1501772" cy="95187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굴림" pitchFamily="50" charset="-127"/>
                <a:ea typeface="굴림" pitchFamily="50" charset="-127"/>
              </a:rPr>
              <a:t>Radiation loss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rgbClr val="FF33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6664219" y="5027301"/>
            <a:ext cx="1789804" cy="100811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굴림" pitchFamily="50" charset="-127"/>
                <a:ea typeface="굴림" pitchFamily="50" charset="-127"/>
              </a:rPr>
              <a:t>Flue gas &amp; Fly ash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rgbClr val="FF33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>
            <a:off x="5162447" y="1052461"/>
            <a:ext cx="1501772" cy="95187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b="1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굴림" pitchFamily="50" charset="-127"/>
                <a:ea typeface="굴림" pitchFamily="50" charset="-127"/>
              </a:rPr>
              <a:t>Latent Moisture</a:t>
            </a:r>
            <a:endParaRPr kumimoji="1" lang="ko-KR" altLang="en-US" sz="1800" b="1" i="0" u="none" strike="noStrike" cap="none" normalizeH="0" baseline="0" dirty="0" smtClean="0">
              <a:ln>
                <a:noFill/>
              </a:ln>
              <a:solidFill>
                <a:srgbClr val="FF330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83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404813"/>
            <a:ext cx="7772400" cy="1143000"/>
          </a:xfrm>
        </p:spPr>
        <p:txBody>
          <a:bodyPr/>
          <a:lstStyle/>
          <a:p>
            <a:r>
              <a:rPr lang="en-US" altLang="ko-KR" b="1" smtClean="0"/>
              <a:t>Heat Balance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2782813" y="2565400"/>
            <a:ext cx="3276600" cy="25908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latinLnBrk="0" hangingPunct="0"/>
            <a:endParaRPr kumimoji="0" lang="ko-KR" altLang="ko-KR" sz="2400">
              <a:noFill/>
            </a:endParaRP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1395338" y="39243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61863" y="2638425"/>
            <a:ext cx="20762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kumimoji="0" lang="en-US" altLang="ko-KR" sz="2000" dirty="0">
                <a:latin typeface="Times New Roman" pitchFamily="18" charset="0"/>
              </a:rPr>
              <a:t>Fuel heating value</a:t>
            </a:r>
          </a:p>
          <a:p>
            <a:pPr latinLnBrk="0"/>
            <a:r>
              <a:rPr lang="en-US" altLang="ko-KR" sz="2000" dirty="0">
                <a:latin typeface="Times New Roman" pitchFamily="18" charset="0"/>
              </a:rPr>
              <a:t>Fuel specific heat</a:t>
            </a:r>
          </a:p>
          <a:p>
            <a:pPr latinLnBrk="0"/>
            <a:r>
              <a:rPr lang="en-US" altLang="ko-KR" sz="2000" dirty="0">
                <a:latin typeface="Times New Roman" pitchFamily="18" charset="0"/>
              </a:rPr>
              <a:t>Air specific heat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6043538" y="40005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6097006" y="2492896"/>
            <a:ext cx="282000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kumimoji="0" lang="en-US" altLang="ko-KR" dirty="0">
                <a:latin typeface="Times New Roman" pitchFamily="18" charset="0"/>
                <a:cs typeface="Times New Roman" pitchFamily="18" charset="0"/>
              </a:rPr>
              <a:t>Flue gas heat content</a:t>
            </a:r>
          </a:p>
          <a:p>
            <a:pPr eaLnBrk="1" hangingPunct="1"/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Moisture latent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heat in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fuel</a:t>
            </a:r>
          </a:p>
          <a:p>
            <a:pPr eaLnBrk="1" hangingPunct="1"/>
            <a:r>
              <a:rPr kumimoji="0" lang="en-US" altLang="ko-KR" dirty="0" smtClean="0">
                <a:latin typeface="Times New Roman" pitchFamily="18" charset="0"/>
                <a:cs typeface="Times New Roman" pitchFamily="18" charset="0"/>
              </a:rPr>
              <a:t>Unburned loss(C, CH4, CO)</a:t>
            </a:r>
          </a:p>
          <a:p>
            <a:pPr eaLnBrk="1" hangingPunct="1"/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Radiation Heat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loss</a:t>
            </a:r>
          </a:p>
          <a:p>
            <a:pPr eaLnBrk="1" hangingPunct="1"/>
            <a:r>
              <a:rPr kumimoji="0" lang="en-US" altLang="ko-KR" dirty="0" smtClean="0">
                <a:latin typeface="Times New Roman" pitchFamily="18" charset="0"/>
                <a:cs typeface="Times New Roman" pitchFamily="18" charset="0"/>
              </a:rPr>
              <a:t>Bottom ash  loss</a:t>
            </a:r>
          </a:p>
          <a:p>
            <a:pPr eaLnBrk="1" hangingPunct="1"/>
            <a:endParaRPr kumimoji="0" lang="en-US" altLang="ko-KR" dirty="0">
              <a:latin typeface="Times New Roman" pitchFamily="18" charset="0"/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3851920" y="1733550"/>
            <a:ext cx="1620838" cy="4381500"/>
          </a:xfrm>
          <a:custGeom>
            <a:avLst/>
            <a:gdLst>
              <a:gd name="T0" fmla="*/ 2147483647 w 1021"/>
              <a:gd name="T1" fmla="*/ 2147483647 h 2760"/>
              <a:gd name="T2" fmla="*/ 2147483647 w 1021"/>
              <a:gd name="T3" fmla="*/ 2147483647 h 2760"/>
              <a:gd name="T4" fmla="*/ 2147483647 w 1021"/>
              <a:gd name="T5" fmla="*/ 2147483647 h 27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1" h="2760">
                <a:moveTo>
                  <a:pt x="68" y="2760"/>
                </a:moveTo>
                <a:cubicBezTo>
                  <a:pt x="34" y="1826"/>
                  <a:pt x="0" y="892"/>
                  <a:pt x="159" y="446"/>
                </a:cubicBezTo>
                <a:cubicBezTo>
                  <a:pt x="318" y="0"/>
                  <a:pt x="877" y="144"/>
                  <a:pt x="1021" y="83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4251249" y="5656118"/>
            <a:ext cx="399315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dirty="0"/>
              <a:t>Water </a:t>
            </a:r>
            <a:r>
              <a:rPr lang="en-US" altLang="ko-KR" sz="2400" dirty="0" smtClean="0"/>
              <a:t>Enthalpy</a:t>
            </a:r>
          </a:p>
          <a:p>
            <a:pPr eaLnBrk="1" hangingPunct="1"/>
            <a:r>
              <a:rPr lang="en-US" altLang="ko-KR" sz="2400" dirty="0" smtClean="0"/>
              <a:t>De super heater Enthalpy</a:t>
            </a:r>
            <a:endParaRPr lang="en-US" altLang="ko-KR" sz="2400" dirty="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5472758" y="1412776"/>
            <a:ext cx="268902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dirty="0"/>
              <a:t>Steam </a:t>
            </a:r>
            <a:r>
              <a:rPr lang="en-US" altLang="ko-KR" sz="2400" dirty="0" smtClean="0"/>
              <a:t>Enthalpy</a:t>
            </a:r>
          </a:p>
          <a:p>
            <a:pPr eaLnBrk="1" hangingPunct="1"/>
            <a:r>
              <a:rPr lang="en-US" altLang="ko-KR" sz="2400" dirty="0" smtClean="0"/>
              <a:t>CBD</a:t>
            </a:r>
            <a:endParaRPr lang="en-US" altLang="ko-KR" sz="2400" dirty="0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3935338" y="3573463"/>
            <a:ext cx="944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/>
              <a:t>Boiler</a:t>
            </a:r>
          </a:p>
        </p:txBody>
      </p:sp>
    </p:spTree>
    <p:extLst>
      <p:ext uri="{BB962C8B-B14F-4D97-AF65-F5344CB8AC3E}">
        <p14:creationId xmlns:p14="http://schemas.microsoft.com/office/powerpoint/2010/main" val="11149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heat balance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84746150"/>
                  </p:ext>
                </p:extLst>
              </p:nvPr>
            </p:nvGraphicFramePr>
            <p:xfrm>
              <a:off x="468313" y="1700213"/>
              <a:ext cx="8229600" cy="4348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54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884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015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Item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Unit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Number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HHV of coal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24657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Enthalpy of water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Base temp @20C, 4.186x20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83.7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i="1" smtClean="0">
                                  <a:latin typeface="Cambria Math"/>
                                </a:rPr>
                                <m:t>∆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altLang="ko-KR" dirty="0" smtClean="0"/>
                            <a:t>, water vapor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@ 143, 2762-83.7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2678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Total</a:t>
                          </a:r>
                          <a:r>
                            <a:rPr lang="en-US" altLang="ko-KR" baseline="0" dirty="0" smtClean="0"/>
                            <a:t> heat loss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%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15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Boiler efficiency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Heat input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Thermal capacity/(1-heat</a:t>
                          </a:r>
                          <a:r>
                            <a:rPr lang="en-US" altLang="ko-KR" baseline="0" dirty="0" smtClean="0"/>
                            <a:t> loss)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MW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Reference</a:t>
                          </a:r>
                          <a:r>
                            <a:rPr lang="en-US" altLang="ko-KR" baseline="0" dirty="0" smtClean="0"/>
                            <a:t> temperature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273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84746150"/>
                  </p:ext>
                </p:extLst>
              </p:nvPr>
            </p:nvGraphicFramePr>
            <p:xfrm>
              <a:off x="468313" y="1700213"/>
              <a:ext cx="8229600" cy="4348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5495"/>
                    <a:gridCol w="3888432"/>
                    <a:gridCol w="864096"/>
                    <a:gridCol w="1101577"/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Item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Unit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Number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HHV of coal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24657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Enthalpy of water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Base temp @20C, 4.186x20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83.7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6" t="-308197" r="-247436" b="-775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@ 143, 2762-83.7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kJ/kg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2678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Total</a:t>
                          </a:r>
                          <a:r>
                            <a:rPr lang="en-US" altLang="ko-KR" baseline="0" dirty="0" smtClean="0"/>
                            <a:t> heat loss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%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15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Boiler efficiency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Heat input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Thermal capacity/(1-heat</a:t>
                          </a:r>
                          <a:r>
                            <a:rPr lang="en-US" altLang="ko-KR" baseline="0" dirty="0" smtClean="0"/>
                            <a:t> loss)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MW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45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Reference</a:t>
                          </a:r>
                          <a:r>
                            <a:rPr lang="en-US" altLang="ko-KR" baseline="0" dirty="0" smtClean="0"/>
                            <a:t> temperature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K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 smtClean="0"/>
                            <a:t>273</a:t>
                          </a:r>
                          <a:endParaRPr lang="ko-KR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15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85221"/>
            <a:ext cx="8291264" cy="1075996"/>
          </a:xfrm>
        </p:spPr>
        <p:txBody>
          <a:bodyPr/>
          <a:lstStyle/>
          <a:p>
            <a:r>
              <a:rPr lang="en-US" altLang="ko-KR" dirty="0" smtClean="0"/>
              <a:t>Heat balance calculation</a:t>
            </a:r>
            <a:endParaRPr lang="ko-KR" altLang="en-US" dirty="0"/>
          </a:p>
        </p:txBody>
      </p:sp>
      <p:sp>
        <p:nvSpPr>
          <p:cNvPr id="4" name="순서도: 처리 3"/>
          <p:cNvSpPr/>
          <p:nvPr/>
        </p:nvSpPr>
        <p:spPr>
          <a:xfrm>
            <a:off x="3455876" y="1456349"/>
            <a:ext cx="1296144" cy="6480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Measure flue gas T</a:t>
            </a:r>
            <a:r>
              <a:rPr lang="en-US" altLang="ko-KR" sz="1400" baseline="-25000" dirty="0" smtClean="0"/>
              <a:t>ECO</a:t>
            </a:r>
            <a:r>
              <a:rPr lang="en-US" altLang="ko-KR" sz="1400" dirty="0" smtClean="0"/>
              <a:t> downstream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043608" y="2425213"/>
                <a:ext cx="4379469" cy="410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𝑎𝑖𝑟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5213"/>
                <a:ext cx="4379469" cy="410497"/>
              </a:xfrm>
              <a:prstGeom prst="rect">
                <a:avLst/>
              </a:prstGeom>
              <a:blipFill rotWithShape="0">
                <a:blip r:embed="rId2"/>
                <a:stretch>
                  <a:fillRect l="-278"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043608" y="3049849"/>
                <a:ext cx="7416824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𝑎𝑖𝑟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𝐸𝐶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)+ 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𝑝𝑚𝑖𝑥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049849"/>
                <a:ext cx="7416824" cy="391582"/>
              </a:xfrm>
              <a:prstGeom prst="rect">
                <a:avLst/>
              </a:prstGeom>
              <a:blipFill rotWithShape="0">
                <a:blip r:embed="rId3"/>
                <a:stretch>
                  <a:fillRect l="-164"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043608" y="3655570"/>
                <a:ext cx="6192688" cy="825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𝑚𝑖𝑥</m:t>
                                  </m:r>
                                </m:sub>
                              </m:sSub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𝑝𝑚𝑖𝑥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𝑆𝐻</m:t>
                                  </m:r>
                                </m:sub>
                              </m:sSub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𝑠𝑡𝑒𝑎𝑚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𝑆𝐻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𝑝𝑚𝑖𝑥</m:t>
                              </m:r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𝐸𝐶𝑂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655570"/>
                <a:ext cx="6192688" cy="825867"/>
              </a:xfrm>
              <a:prstGeom prst="rect">
                <a:avLst/>
              </a:prstGeom>
              <a:blipFill rotWithShape="0">
                <a:blip r:embed="rId4"/>
                <a:stretch>
                  <a:fillRect t="-76296" r="-3642" b="-160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043608" y="4695577"/>
                <a:ext cx="5976664" cy="734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𝑝𝑚𝑖𝑥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𝐸𝐶𝑂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𝐸𝐶𝑂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𝑝𝑚𝑖𝑥</m:t>
                              </m:r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𝐴𝐻</m:t>
                              </m:r>
                            </m:sub>
                          </m:s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695577"/>
                <a:ext cx="5976664" cy="734304"/>
              </a:xfrm>
              <a:prstGeom prst="rect">
                <a:avLst/>
              </a:prstGeom>
              <a:blipFill rotWithShape="0">
                <a:blip r:embed="rId5"/>
                <a:stretch>
                  <a:fillRect t="-42149" b="-124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순서도: 판단 11"/>
          <p:cNvSpPr/>
          <p:nvPr/>
        </p:nvSpPr>
        <p:spPr>
          <a:xfrm>
            <a:off x="3455876" y="5584444"/>
            <a:ext cx="1728192" cy="80030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</a:t>
            </a:r>
            <a:r>
              <a:rPr lang="en-US" altLang="ko-KR" baseline="-25000" dirty="0" smtClean="0"/>
              <a:t>ECO</a:t>
            </a:r>
            <a:r>
              <a:rPr lang="en-US" altLang="ko-KR" dirty="0" smtClean="0"/>
              <a:t> = T</a:t>
            </a:r>
            <a:r>
              <a:rPr lang="en-US" altLang="ko-KR" baseline="-25000" dirty="0" smtClean="0"/>
              <a:t>AH</a:t>
            </a:r>
            <a:endParaRPr lang="ko-KR" altLang="en-US" baseline="-25000" dirty="0"/>
          </a:p>
        </p:txBody>
      </p:sp>
      <p:cxnSp>
        <p:nvCxnSpPr>
          <p:cNvPr id="16" name="꺾인 연결선 15"/>
          <p:cNvCxnSpPr>
            <a:stCxn id="12" idx="1"/>
            <a:endCxn id="4" idx="1"/>
          </p:cNvCxnSpPr>
          <p:nvPr/>
        </p:nvCxnSpPr>
        <p:spPr>
          <a:xfrm rot="10800000">
            <a:off x="3455876" y="1780386"/>
            <a:ext cx="12700" cy="4204213"/>
          </a:xfrm>
          <a:prstGeom prst="bentConnector3">
            <a:avLst>
              <a:gd name="adj1" fmla="val 2112244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1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Combustion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 + O2 -&gt; CO2 + 32790kJ/kg carbon</a:t>
            </a:r>
          </a:p>
          <a:p>
            <a:r>
              <a:rPr lang="en-US" altLang="ko-KR" dirty="0" smtClean="0"/>
              <a:t>S + O2 -&gt; SO2 + 9260kJ/kg 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7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Combustion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 + O2 → CO2 + 32790kJ/kg carbon</a:t>
            </a:r>
          </a:p>
          <a:p>
            <a:r>
              <a:rPr lang="en-US" altLang="ko-KR" dirty="0" smtClean="0"/>
              <a:t>S + O2 </a:t>
            </a:r>
            <a:r>
              <a:rPr lang="en-US" altLang="ko-KR" dirty="0"/>
              <a:t>→ </a:t>
            </a:r>
            <a:r>
              <a:rPr lang="en-US" altLang="ko-KR" dirty="0" smtClean="0"/>
              <a:t>SO2 + 9260kJ/kg S</a:t>
            </a:r>
          </a:p>
          <a:p>
            <a:r>
              <a:rPr lang="en-US" altLang="ko-KR" dirty="0" smtClean="0"/>
              <a:t>H2 + </a:t>
            </a:r>
            <a:r>
              <a:rPr lang="en-US" altLang="ko-KR" dirty="0"/>
              <a:t>1/2O2 </a:t>
            </a:r>
            <a:r>
              <a:rPr lang="en-US" altLang="ko-KR" dirty="0" smtClean="0"/>
              <a:t>→ H2O(</a:t>
            </a:r>
            <a:r>
              <a:rPr lang="ko-KR" altLang="en-US" i="1" dirty="0" err="1" smtClean="0"/>
              <a:t>ㅣ</a:t>
            </a:r>
            <a:r>
              <a:rPr lang="en-US" altLang="ko-KR" dirty="0" smtClean="0"/>
              <a:t>) + 15,879 kg</a:t>
            </a:r>
            <a:r>
              <a:rPr lang="ko-KR" altLang="en-US" dirty="0" smtClean="0"/>
              <a:t> </a:t>
            </a:r>
            <a:r>
              <a:rPr lang="en-US" altLang="ko-KR" dirty="0" smtClean="0"/>
              <a:t>H2O </a:t>
            </a:r>
          </a:p>
          <a:p>
            <a:r>
              <a:rPr lang="en-US" altLang="ko-KR" dirty="0" smtClean="0"/>
              <a:t>Fuel heating value different from the heat of combustion of component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46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sz="4000" dirty="0" smtClean="0"/>
              <a:t>Terminal points</a:t>
            </a:r>
            <a:endParaRPr lang="ko-KR" altLang="en-US" sz="4000" dirty="0" smtClean="0"/>
          </a:p>
        </p:txBody>
      </p:sp>
      <p:grpSp>
        <p:nvGrpSpPr>
          <p:cNvPr id="162" name="그룹 161"/>
          <p:cNvGrpSpPr/>
          <p:nvPr/>
        </p:nvGrpSpPr>
        <p:grpSpPr>
          <a:xfrm>
            <a:off x="179512" y="1988840"/>
            <a:ext cx="8726488" cy="4381500"/>
            <a:chOff x="323528" y="1957089"/>
            <a:chExt cx="8726488" cy="4381500"/>
          </a:xfrm>
        </p:grpSpPr>
        <p:sp>
          <p:nvSpPr>
            <p:cNvPr id="172" name="Freeform 56"/>
            <p:cNvSpPr>
              <a:spLocks/>
            </p:cNvSpPr>
            <p:nvPr/>
          </p:nvSpPr>
          <p:spPr bwMode="auto">
            <a:xfrm>
              <a:off x="2435127" y="4724102"/>
              <a:ext cx="450850" cy="665163"/>
            </a:xfrm>
            <a:custGeom>
              <a:avLst/>
              <a:gdLst>
                <a:gd name="T0" fmla="*/ 284 w 284"/>
                <a:gd name="T1" fmla="*/ 0 h 419"/>
                <a:gd name="T2" fmla="*/ 142 w 284"/>
                <a:gd name="T3" fmla="*/ 96 h 419"/>
                <a:gd name="T4" fmla="*/ 142 w 284"/>
                <a:gd name="T5" fmla="*/ 64 h 419"/>
                <a:gd name="T6" fmla="*/ 95 w 284"/>
                <a:gd name="T7" fmla="*/ 64 h 419"/>
                <a:gd name="T8" fmla="*/ 95 w 284"/>
                <a:gd name="T9" fmla="*/ 144 h 419"/>
                <a:gd name="T10" fmla="*/ 82 w 284"/>
                <a:gd name="T11" fmla="*/ 162 h 419"/>
                <a:gd name="T12" fmla="*/ 82 w 284"/>
                <a:gd name="T13" fmla="*/ 225 h 419"/>
                <a:gd name="T14" fmla="*/ 12 w 284"/>
                <a:gd name="T15" fmla="*/ 306 h 419"/>
                <a:gd name="T16" fmla="*/ 0 w 284"/>
                <a:gd name="T17" fmla="*/ 419 h 419"/>
                <a:gd name="T18" fmla="*/ 142 w 284"/>
                <a:gd name="T19" fmla="*/ 258 h 419"/>
                <a:gd name="T20" fmla="*/ 142 w 284"/>
                <a:gd name="T21" fmla="*/ 177 h 419"/>
                <a:gd name="T22" fmla="*/ 284 w 284"/>
                <a:gd name="T23" fmla="*/ 81 h 419"/>
                <a:gd name="T24" fmla="*/ 284 w 284"/>
                <a:gd name="T2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19">
                  <a:moveTo>
                    <a:pt x="284" y="0"/>
                  </a:moveTo>
                  <a:lnTo>
                    <a:pt x="142" y="96"/>
                  </a:lnTo>
                  <a:lnTo>
                    <a:pt x="142" y="64"/>
                  </a:lnTo>
                  <a:lnTo>
                    <a:pt x="95" y="64"/>
                  </a:lnTo>
                  <a:lnTo>
                    <a:pt x="95" y="144"/>
                  </a:lnTo>
                  <a:lnTo>
                    <a:pt x="82" y="162"/>
                  </a:lnTo>
                  <a:lnTo>
                    <a:pt x="82" y="225"/>
                  </a:lnTo>
                  <a:lnTo>
                    <a:pt x="12" y="306"/>
                  </a:lnTo>
                  <a:lnTo>
                    <a:pt x="0" y="419"/>
                  </a:lnTo>
                  <a:lnTo>
                    <a:pt x="142" y="258"/>
                  </a:lnTo>
                  <a:lnTo>
                    <a:pt x="142" y="177"/>
                  </a:lnTo>
                  <a:lnTo>
                    <a:pt x="284" y="8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C2C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49"/>
            <p:cNvSpPr>
              <a:spLocks/>
            </p:cNvSpPr>
            <p:nvPr/>
          </p:nvSpPr>
          <p:spPr bwMode="auto">
            <a:xfrm>
              <a:off x="2828728" y="3186608"/>
              <a:ext cx="244475" cy="1922463"/>
            </a:xfrm>
            <a:custGeom>
              <a:avLst/>
              <a:gdLst>
                <a:gd name="T0" fmla="*/ 119 w 154"/>
                <a:gd name="T1" fmla="*/ 0 h 1211"/>
                <a:gd name="T2" fmla="*/ 119 w 154"/>
                <a:gd name="T3" fmla="*/ 936 h 1211"/>
                <a:gd name="T4" fmla="*/ 154 w 154"/>
                <a:gd name="T5" fmla="*/ 969 h 1211"/>
                <a:gd name="T6" fmla="*/ 154 w 154"/>
                <a:gd name="T7" fmla="*/ 1211 h 1211"/>
                <a:gd name="T8" fmla="*/ 0 w 154"/>
                <a:gd name="T9" fmla="*/ 1211 h 1211"/>
                <a:gd name="T10" fmla="*/ 0 w 154"/>
                <a:gd name="T11" fmla="*/ 969 h 1211"/>
                <a:gd name="T12" fmla="*/ 35 w 154"/>
                <a:gd name="T13" fmla="*/ 936 h 1211"/>
                <a:gd name="T14" fmla="*/ 35 w 154"/>
                <a:gd name="T15" fmla="*/ 0 h 1211"/>
                <a:gd name="T16" fmla="*/ 119 w 154"/>
                <a:gd name="T17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211">
                  <a:moveTo>
                    <a:pt x="119" y="0"/>
                  </a:moveTo>
                  <a:lnTo>
                    <a:pt x="119" y="936"/>
                  </a:lnTo>
                  <a:lnTo>
                    <a:pt x="154" y="969"/>
                  </a:lnTo>
                  <a:lnTo>
                    <a:pt x="154" y="1211"/>
                  </a:lnTo>
                  <a:lnTo>
                    <a:pt x="0" y="1211"/>
                  </a:lnTo>
                  <a:lnTo>
                    <a:pt x="0" y="969"/>
                  </a:lnTo>
                  <a:lnTo>
                    <a:pt x="35" y="936"/>
                  </a:lnTo>
                  <a:lnTo>
                    <a:pt x="35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9"/>
            <p:cNvSpPr>
              <a:spLocks/>
            </p:cNvSpPr>
            <p:nvPr/>
          </p:nvSpPr>
          <p:spPr bwMode="auto">
            <a:xfrm>
              <a:off x="2789139" y="2152352"/>
              <a:ext cx="322263" cy="1100138"/>
            </a:xfrm>
            <a:custGeom>
              <a:avLst/>
              <a:gdLst>
                <a:gd name="T0" fmla="*/ 49 w 203"/>
                <a:gd name="T1" fmla="*/ 693 h 693"/>
                <a:gd name="T2" fmla="*/ 0 w 203"/>
                <a:gd name="T3" fmla="*/ 243 h 693"/>
                <a:gd name="T4" fmla="*/ 0 w 203"/>
                <a:gd name="T5" fmla="*/ 0 h 693"/>
                <a:gd name="T6" fmla="*/ 203 w 203"/>
                <a:gd name="T7" fmla="*/ 0 h 693"/>
                <a:gd name="T8" fmla="*/ 203 w 203"/>
                <a:gd name="T9" fmla="*/ 243 h 693"/>
                <a:gd name="T10" fmla="*/ 133 w 203"/>
                <a:gd name="T11" fmla="*/ 693 h 693"/>
                <a:gd name="T12" fmla="*/ 49 w 203"/>
                <a:gd name="T13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693">
                  <a:moveTo>
                    <a:pt x="49" y="69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243"/>
                  </a:lnTo>
                  <a:lnTo>
                    <a:pt x="133" y="693"/>
                  </a:lnTo>
                  <a:lnTo>
                    <a:pt x="49" y="693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323528" y="1957089"/>
              <a:ext cx="8726488" cy="4381500"/>
              <a:chOff x="192" y="1051"/>
              <a:chExt cx="5497" cy="2760"/>
            </a:xfrm>
          </p:grpSpPr>
          <p:sp>
            <p:nvSpPr>
              <p:cNvPr id="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2" y="1051"/>
                <a:ext cx="5424" cy="2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5088" y="3162"/>
                <a:ext cx="132" cy="48"/>
              </a:xfrm>
              <a:prstGeom prst="rect">
                <a:avLst/>
              </a:pr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5081" y="3155"/>
                <a:ext cx="146" cy="62"/>
              </a:xfrm>
              <a:custGeom>
                <a:avLst/>
                <a:gdLst>
                  <a:gd name="T0" fmla="*/ 132 w 146"/>
                  <a:gd name="T1" fmla="*/ 55 h 62"/>
                  <a:gd name="T2" fmla="*/ 139 w 146"/>
                  <a:gd name="T3" fmla="*/ 48 h 62"/>
                  <a:gd name="T4" fmla="*/ 7 w 146"/>
                  <a:gd name="T5" fmla="*/ 48 h 62"/>
                  <a:gd name="T6" fmla="*/ 14 w 146"/>
                  <a:gd name="T7" fmla="*/ 55 h 62"/>
                  <a:gd name="T8" fmla="*/ 14 w 146"/>
                  <a:gd name="T9" fmla="*/ 7 h 62"/>
                  <a:gd name="T10" fmla="*/ 7 w 146"/>
                  <a:gd name="T11" fmla="*/ 14 h 62"/>
                  <a:gd name="T12" fmla="*/ 139 w 146"/>
                  <a:gd name="T13" fmla="*/ 14 h 62"/>
                  <a:gd name="T14" fmla="*/ 132 w 146"/>
                  <a:gd name="T15" fmla="*/ 7 h 62"/>
                  <a:gd name="T16" fmla="*/ 132 w 146"/>
                  <a:gd name="T17" fmla="*/ 55 h 62"/>
                  <a:gd name="T18" fmla="*/ 146 w 146"/>
                  <a:gd name="T19" fmla="*/ 62 h 62"/>
                  <a:gd name="T20" fmla="*/ 146 w 146"/>
                  <a:gd name="T21" fmla="*/ 0 h 62"/>
                  <a:gd name="T22" fmla="*/ 0 w 146"/>
                  <a:gd name="T23" fmla="*/ 0 h 62"/>
                  <a:gd name="T24" fmla="*/ 0 w 146"/>
                  <a:gd name="T25" fmla="*/ 62 h 62"/>
                  <a:gd name="T26" fmla="*/ 146 w 146"/>
                  <a:gd name="T27" fmla="*/ 62 h 62"/>
                  <a:gd name="T28" fmla="*/ 132 w 146"/>
                  <a:gd name="T2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6" h="62">
                    <a:moveTo>
                      <a:pt x="132" y="55"/>
                    </a:moveTo>
                    <a:lnTo>
                      <a:pt x="139" y="48"/>
                    </a:lnTo>
                    <a:lnTo>
                      <a:pt x="7" y="48"/>
                    </a:lnTo>
                    <a:lnTo>
                      <a:pt x="14" y="55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139" y="14"/>
                    </a:lnTo>
                    <a:lnTo>
                      <a:pt x="132" y="7"/>
                    </a:lnTo>
                    <a:lnTo>
                      <a:pt x="132" y="55"/>
                    </a:lnTo>
                    <a:lnTo>
                      <a:pt x="146" y="62"/>
                    </a:lnTo>
                    <a:lnTo>
                      <a:pt x="146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146" y="62"/>
                    </a:lnTo>
                    <a:lnTo>
                      <a:pt x="132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1268" y="1236"/>
                <a:ext cx="366" cy="2067"/>
              </a:xfrm>
              <a:custGeom>
                <a:avLst/>
                <a:gdLst>
                  <a:gd name="T0" fmla="*/ 0 w 366"/>
                  <a:gd name="T1" fmla="*/ 0 h 2067"/>
                  <a:gd name="T2" fmla="*/ 366 w 366"/>
                  <a:gd name="T3" fmla="*/ 0 h 2067"/>
                  <a:gd name="T4" fmla="*/ 366 w 366"/>
                  <a:gd name="T5" fmla="*/ 1463 h 2067"/>
                  <a:gd name="T6" fmla="*/ 315 w 366"/>
                  <a:gd name="T7" fmla="*/ 2067 h 2067"/>
                  <a:gd name="T8" fmla="*/ 40 w 366"/>
                  <a:gd name="T9" fmla="*/ 2067 h 2067"/>
                  <a:gd name="T10" fmla="*/ 0 w 366"/>
                  <a:gd name="T11" fmla="*/ 1463 h 2067"/>
                  <a:gd name="T12" fmla="*/ 0 w 366"/>
                  <a:gd name="T13" fmla="*/ 0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6" h="2067">
                    <a:moveTo>
                      <a:pt x="0" y="0"/>
                    </a:moveTo>
                    <a:lnTo>
                      <a:pt x="366" y="0"/>
                    </a:lnTo>
                    <a:lnTo>
                      <a:pt x="366" y="1463"/>
                    </a:lnTo>
                    <a:lnTo>
                      <a:pt x="315" y="2067"/>
                    </a:lnTo>
                    <a:lnTo>
                      <a:pt x="40" y="2067"/>
                    </a:lnTo>
                    <a:lnTo>
                      <a:pt x="0" y="14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1261" y="1229"/>
                <a:ext cx="380" cy="2081"/>
              </a:xfrm>
              <a:custGeom>
                <a:avLst/>
                <a:gdLst>
                  <a:gd name="T0" fmla="*/ 14 w 380"/>
                  <a:gd name="T1" fmla="*/ 7 h 2081"/>
                  <a:gd name="T2" fmla="*/ 7 w 380"/>
                  <a:gd name="T3" fmla="*/ 14 h 2081"/>
                  <a:gd name="T4" fmla="*/ 373 w 380"/>
                  <a:gd name="T5" fmla="*/ 14 h 2081"/>
                  <a:gd name="T6" fmla="*/ 366 w 380"/>
                  <a:gd name="T7" fmla="*/ 7 h 2081"/>
                  <a:gd name="T8" fmla="*/ 366 w 380"/>
                  <a:gd name="T9" fmla="*/ 1470 h 2081"/>
                  <a:gd name="T10" fmla="*/ 315 w 380"/>
                  <a:gd name="T11" fmla="*/ 2074 h 2081"/>
                  <a:gd name="T12" fmla="*/ 322 w 380"/>
                  <a:gd name="T13" fmla="*/ 2067 h 2081"/>
                  <a:gd name="T14" fmla="*/ 47 w 380"/>
                  <a:gd name="T15" fmla="*/ 2067 h 2081"/>
                  <a:gd name="T16" fmla="*/ 54 w 380"/>
                  <a:gd name="T17" fmla="*/ 2074 h 2081"/>
                  <a:gd name="T18" fmla="*/ 14 w 380"/>
                  <a:gd name="T19" fmla="*/ 1470 h 2081"/>
                  <a:gd name="T20" fmla="*/ 14 w 380"/>
                  <a:gd name="T21" fmla="*/ 7 h 2081"/>
                  <a:gd name="T22" fmla="*/ 0 w 380"/>
                  <a:gd name="T23" fmla="*/ 0 h 2081"/>
                  <a:gd name="T24" fmla="*/ 0 w 380"/>
                  <a:gd name="T25" fmla="*/ 1470 h 2081"/>
                  <a:gd name="T26" fmla="*/ 42 w 380"/>
                  <a:gd name="T27" fmla="*/ 2081 h 2081"/>
                  <a:gd name="T28" fmla="*/ 328 w 380"/>
                  <a:gd name="T29" fmla="*/ 2081 h 2081"/>
                  <a:gd name="T30" fmla="*/ 380 w 380"/>
                  <a:gd name="T31" fmla="*/ 1470 h 2081"/>
                  <a:gd name="T32" fmla="*/ 380 w 380"/>
                  <a:gd name="T33" fmla="*/ 0 h 2081"/>
                  <a:gd name="T34" fmla="*/ 0 w 380"/>
                  <a:gd name="T35" fmla="*/ 0 h 2081"/>
                  <a:gd name="T36" fmla="*/ 14 w 380"/>
                  <a:gd name="T37" fmla="*/ 7 h 2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0" h="2081">
                    <a:moveTo>
                      <a:pt x="14" y="7"/>
                    </a:moveTo>
                    <a:lnTo>
                      <a:pt x="7" y="14"/>
                    </a:lnTo>
                    <a:lnTo>
                      <a:pt x="373" y="14"/>
                    </a:lnTo>
                    <a:lnTo>
                      <a:pt x="366" y="7"/>
                    </a:lnTo>
                    <a:lnTo>
                      <a:pt x="366" y="1470"/>
                    </a:lnTo>
                    <a:lnTo>
                      <a:pt x="315" y="2074"/>
                    </a:lnTo>
                    <a:lnTo>
                      <a:pt x="322" y="2067"/>
                    </a:lnTo>
                    <a:lnTo>
                      <a:pt x="47" y="2067"/>
                    </a:lnTo>
                    <a:lnTo>
                      <a:pt x="54" y="2074"/>
                    </a:lnTo>
                    <a:lnTo>
                      <a:pt x="14" y="1470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0" y="1470"/>
                    </a:lnTo>
                    <a:lnTo>
                      <a:pt x="42" y="2081"/>
                    </a:lnTo>
                    <a:lnTo>
                      <a:pt x="328" y="2081"/>
                    </a:lnTo>
                    <a:lnTo>
                      <a:pt x="380" y="1470"/>
                    </a:lnTo>
                    <a:lnTo>
                      <a:pt x="380" y="0"/>
                    </a:lnTo>
                    <a:lnTo>
                      <a:pt x="0" y="0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1857" y="1178"/>
                <a:ext cx="203" cy="693"/>
              </a:xfrm>
              <a:custGeom>
                <a:avLst/>
                <a:gdLst>
                  <a:gd name="T0" fmla="*/ 49 w 203"/>
                  <a:gd name="T1" fmla="*/ 693 h 693"/>
                  <a:gd name="T2" fmla="*/ 0 w 203"/>
                  <a:gd name="T3" fmla="*/ 243 h 693"/>
                  <a:gd name="T4" fmla="*/ 0 w 203"/>
                  <a:gd name="T5" fmla="*/ 0 h 693"/>
                  <a:gd name="T6" fmla="*/ 203 w 203"/>
                  <a:gd name="T7" fmla="*/ 0 h 693"/>
                  <a:gd name="T8" fmla="*/ 203 w 203"/>
                  <a:gd name="T9" fmla="*/ 243 h 693"/>
                  <a:gd name="T10" fmla="*/ 133 w 203"/>
                  <a:gd name="T11" fmla="*/ 693 h 693"/>
                  <a:gd name="T12" fmla="*/ 49 w 203"/>
                  <a:gd name="T13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3" h="693">
                    <a:moveTo>
                      <a:pt x="49" y="693"/>
                    </a:moveTo>
                    <a:lnTo>
                      <a:pt x="0" y="243"/>
                    </a:lnTo>
                    <a:lnTo>
                      <a:pt x="0" y="0"/>
                    </a:lnTo>
                    <a:lnTo>
                      <a:pt x="203" y="0"/>
                    </a:lnTo>
                    <a:lnTo>
                      <a:pt x="203" y="243"/>
                    </a:lnTo>
                    <a:lnTo>
                      <a:pt x="133" y="693"/>
                    </a:lnTo>
                    <a:lnTo>
                      <a:pt x="49" y="693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1850" y="1171"/>
                <a:ext cx="217" cy="707"/>
              </a:xfrm>
              <a:custGeom>
                <a:avLst/>
                <a:gdLst>
                  <a:gd name="T0" fmla="*/ 56 w 217"/>
                  <a:gd name="T1" fmla="*/ 693 h 707"/>
                  <a:gd name="T2" fmla="*/ 63 w 217"/>
                  <a:gd name="T3" fmla="*/ 700 h 707"/>
                  <a:gd name="T4" fmla="*/ 14 w 217"/>
                  <a:gd name="T5" fmla="*/ 250 h 707"/>
                  <a:gd name="T6" fmla="*/ 14 w 217"/>
                  <a:gd name="T7" fmla="*/ 7 h 707"/>
                  <a:gd name="T8" fmla="*/ 7 w 217"/>
                  <a:gd name="T9" fmla="*/ 14 h 707"/>
                  <a:gd name="T10" fmla="*/ 210 w 217"/>
                  <a:gd name="T11" fmla="*/ 14 h 707"/>
                  <a:gd name="T12" fmla="*/ 203 w 217"/>
                  <a:gd name="T13" fmla="*/ 7 h 707"/>
                  <a:gd name="T14" fmla="*/ 203 w 217"/>
                  <a:gd name="T15" fmla="*/ 250 h 707"/>
                  <a:gd name="T16" fmla="*/ 203 w 217"/>
                  <a:gd name="T17" fmla="*/ 249 h 707"/>
                  <a:gd name="T18" fmla="*/ 133 w 217"/>
                  <a:gd name="T19" fmla="*/ 698 h 707"/>
                  <a:gd name="T20" fmla="*/ 140 w 217"/>
                  <a:gd name="T21" fmla="*/ 693 h 707"/>
                  <a:gd name="T22" fmla="*/ 56 w 217"/>
                  <a:gd name="T23" fmla="*/ 693 h 707"/>
                  <a:gd name="T24" fmla="*/ 51 w 217"/>
                  <a:gd name="T25" fmla="*/ 707 h 707"/>
                  <a:gd name="T26" fmla="*/ 145 w 217"/>
                  <a:gd name="T27" fmla="*/ 707 h 707"/>
                  <a:gd name="T28" fmla="*/ 217 w 217"/>
                  <a:gd name="T29" fmla="*/ 252 h 707"/>
                  <a:gd name="T30" fmla="*/ 217 w 217"/>
                  <a:gd name="T31" fmla="*/ 250 h 707"/>
                  <a:gd name="T32" fmla="*/ 217 w 217"/>
                  <a:gd name="T33" fmla="*/ 0 h 707"/>
                  <a:gd name="T34" fmla="*/ 0 w 217"/>
                  <a:gd name="T35" fmla="*/ 0 h 707"/>
                  <a:gd name="T36" fmla="*/ 0 w 217"/>
                  <a:gd name="T37" fmla="*/ 250 h 707"/>
                  <a:gd name="T38" fmla="*/ 51 w 217"/>
                  <a:gd name="T39" fmla="*/ 707 h 707"/>
                  <a:gd name="T40" fmla="*/ 56 w 217"/>
                  <a:gd name="T41" fmla="*/ 693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7" h="707">
                    <a:moveTo>
                      <a:pt x="56" y="693"/>
                    </a:moveTo>
                    <a:lnTo>
                      <a:pt x="63" y="700"/>
                    </a:lnTo>
                    <a:lnTo>
                      <a:pt x="14" y="25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210" y="14"/>
                    </a:lnTo>
                    <a:lnTo>
                      <a:pt x="203" y="7"/>
                    </a:lnTo>
                    <a:lnTo>
                      <a:pt x="203" y="250"/>
                    </a:lnTo>
                    <a:lnTo>
                      <a:pt x="203" y="249"/>
                    </a:lnTo>
                    <a:lnTo>
                      <a:pt x="133" y="698"/>
                    </a:lnTo>
                    <a:lnTo>
                      <a:pt x="140" y="693"/>
                    </a:lnTo>
                    <a:lnTo>
                      <a:pt x="56" y="693"/>
                    </a:lnTo>
                    <a:lnTo>
                      <a:pt x="51" y="707"/>
                    </a:lnTo>
                    <a:lnTo>
                      <a:pt x="145" y="707"/>
                    </a:lnTo>
                    <a:lnTo>
                      <a:pt x="217" y="252"/>
                    </a:lnTo>
                    <a:lnTo>
                      <a:pt x="217" y="250"/>
                    </a:lnTo>
                    <a:lnTo>
                      <a:pt x="217" y="0"/>
                    </a:lnTo>
                    <a:lnTo>
                      <a:pt x="0" y="0"/>
                    </a:lnTo>
                    <a:lnTo>
                      <a:pt x="0" y="250"/>
                    </a:lnTo>
                    <a:lnTo>
                      <a:pt x="51" y="707"/>
                    </a:lnTo>
                    <a:lnTo>
                      <a:pt x="56" y="6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1634" y="1212"/>
                <a:ext cx="219" cy="79"/>
              </a:xfrm>
              <a:prstGeom prst="rect">
                <a:avLst/>
              </a:pr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1627" y="1205"/>
                <a:ext cx="237" cy="98"/>
              </a:xfrm>
              <a:custGeom>
                <a:avLst/>
                <a:gdLst>
                  <a:gd name="T0" fmla="*/ 0 w 237"/>
                  <a:gd name="T1" fmla="*/ 0 h 98"/>
                  <a:gd name="T2" fmla="*/ 0 w 237"/>
                  <a:gd name="T3" fmla="*/ 98 h 98"/>
                  <a:gd name="T4" fmla="*/ 237 w 237"/>
                  <a:gd name="T5" fmla="*/ 98 h 98"/>
                  <a:gd name="T6" fmla="*/ 237 w 237"/>
                  <a:gd name="T7" fmla="*/ 0 h 98"/>
                  <a:gd name="T8" fmla="*/ 0 w 237"/>
                  <a:gd name="T9" fmla="*/ 0 h 98"/>
                  <a:gd name="T10" fmla="*/ 7 w 237"/>
                  <a:gd name="T11" fmla="*/ 14 h 98"/>
                  <a:gd name="T12" fmla="*/ 230 w 237"/>
                  <a:gd name="T13" fmla="*/ 14 h 98"/>
                  <a:gd name="T14" fmla="*/ 223 w 237"/>
                  <a:gd name="T15" fmla="*/ 7 h 98"/>
                  <a:gd name="T16" fmla="*/ 223 w 237"/>
                  <a:gd name="T17" fmla="*/ 91 h 98"/>
                  <a:gd name="T18" fmla="*/ 230 w 237"/>
                  <a:gd name="T19" fmla="*/ 84 h 98"/>
                  <a:gd name="T20" fmla="*/ 7 w 237"/>
                  <a:gd name="T21" fmla="*/ 84 h 98"/>
                  <a:gd name="T22" fmla="*/ 14 w 237"/>
                  <a:gd name="T23" fmla="*/ 91 h 98"/>
                  <a:gd name="T24" fmla="*/ 14 w 237"/>
                  <a:gd name="T25" fmla="*/ 7 h 98"/>
                  <a:gd name="T26" fmla="*/ 7 w 237"/>
                  <a:gd name="T27" fmla="*/ 14 h 98"/>
                  <a:gd name="T28" fmla="*/ 0 w 237"/>
                  <a:gd name="T2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7" h="98">
                    <a:moveTo>
                      <a:pt x="0" y="0"/>
                    </a:moveTo>
                    <a:lnTo>
                      <a:pt x="0" y="98"/>
                    </a:lnTo>
                    <a:lnTo>
                      <a:pt x="237" y="98"/>
                    </a:lnTo>
                    <a:lnTo>
                      <a:pt x="237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230" y="14"/>
                    </a:lnTo>
                    <a:lnTo>
                      <a:pt x="223" y="7"/>
                    </a:lnTo>
                    <a:lnTo>
                      <a:pt x="223" y="91"/>
                    </a:lnTo>
                    <a:lnTo>
                      <a:pt x="230" y="84"/>
                    </a:lnTo>
                    <a:lnTo>
                      <a:pt x="7" y="84"/>
                    </a:lnTo>
                    <a:lnTo>
                      <a:pt x="14" y="91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2286" y="1123"/>
                <a:ext cx="521" cy="1808"/>
              </a:xfrm>
              <a:custGeom>
                <a:avLst/>
                <a:gdLst>
                  <a:gd name="T0" fmla="*/ 0 w 521"/>
                  <a:gd name="T1" fmla="*/ 0 h 1808"/>
                  <a:gd name="T2" fmla="*/ 340 w 521"/>
                  <a:gd name="T3" fmla="*/ 63 h 1808"/>
                  <a:gd name="T4" fmla="*/ 340 w 521"/>
                  <a:gd name="T5" fmla="*/ 1599 h 1808"/>
                  <a:gd name="T6" fmla="*/ 459 w 521"/>
                  <a:gd name="T7" fmla="*/ 1535 h 1808"/>
                  <a:gd name="T8" fmla="*/ 521 w 521"/>
                  <a:gd name="T9" fmla="*/ 1724 h 1808"/>
                  <a:gd name="T10" fmla="*/ 340 w 521"/>
                  <a:gd name="T11" fmla="*/ 1808 h 1808"/>
                  <a:gd name="T12" fmla="*/ 100 w 521"/>
                  <a:gd name="T13" fmla="*/ 1808 h 1808"/>
                  <a:gd name="T14" fmla="*/ 0 w 521"/>
                  <a:gd name="T15" fmla="*/ 1514 h 1808"/>
                  <a:gd name="T16" fmla="*/ 0 w 521"/>
                  <a:gd name="T17" fmla="*/ 0 h 1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1" h="1808">
                    <a:moveTo>
                      <a:pt x="0" y="0"/>
                    </a:moveTo>
                    <a:lnTo>
                      <a:pt x="340" y="63"/>
                    </a:lnTo>
                    <a:lnTo>
                      <a:pt x="340" y="1599"/>
                    </a:lnTo>
                    <a:lnTo>
                      <a:pt x="459" y="1535"/>
                    </a:lnTo>
                    <a:lnTo>
                      <a:pt x="521" y="1724"/>
                    </a:lnTo>
                    <a:lnTo>
                      <a:pt x="340" y="1808"/>
                    </a:lnTo>
                    <a:lnTo>
                      <a:pt x="100" y="1808"/>
                    </a:lnTo>
                    <a:lnTo>
                      <a:pt x="0" y="15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2279" y="1114"/>
                <a:ext cx="536" cy="1824"/>
              </a:xfrm>
              <a:custGeom>
                <a:avLst/>
                <a:gdLst>
                  <a:gd name="T0" fmla="*/ 14 w 536"/>
                  <a:gd name="T1" fmla="*/ 9 h 1824"/>
                  <a:gd name="T2" fmla="*/ 5 w 536"/>
                  <a:gd name="T3" fmla="*/ 16 h 1824"/>
                  <a:gd name="T4" fmla="*/ 345 w 536"/>
                  <a:gd name="T5" fmla="*/ 79 h 1824"/>
                  <a:gd name="T6" fmla="*/ 340 w 536"/>
                  <a:gd name="T7" fmla="*/ 72 h 1824"/>
                  <a:gd name="T8" fmla="*/ 340 w 536"/>
                  <a:gd name="T9" fmla="*/ 1618 h 1824"/>
                  <a:gd name="T10" fmla="*/ 470 w 536"/>
                  <a:gd name="T11" fmla="*/ 1551 h 1824"/>
                  <a:gd name="T12" fmla="*/ 459 w 536"/>
                  <a:gd name="T13" fmla="*/ 1546 h 1824"/>
                  <a:gd name="T14" fmla="*/ 521 w 536"/>
                  <a:gd name="T15" fmla="*/ 1734 h 1824"/>
                  <a:gd name="T16" fmla="*/ 524 w 536"/>
                  <a:gd name="T17" fmla="*/ 1726 h 1824"/>
                  <a:gd name="T18" fmla="*/ 344 w 536"/>
                  <a:gd name="T19" fmla="*/ 1810 h 1824"/>
                  <a:gd name="T20" fmla="*/ 347 w 536"/>
                  <a:gd name="T21" fmla="*/ 1810 h 1824"/>
                  <a:gd name="T22" fmla="*/ 107 w 536"/>
                  <a:gd name="T23" fmla="*/ 1810 h 1824"/>
                  <a:gd name="T24" fmla="*/ 114 w 536"/>
                  <a:gd name="T25" fmla="*/ 1815 h 1824"/>
                  <a:gd name="T26" fmla="*/ 14 w 536"/>
                  <a:gd name="T27" fmla="*/ 1522 h 1824"/>
                  <a:gd name="T28" fmla="*/ 14 w 536"/>
                  <a:gd name="T29" fmla="*/ 1523 h 1824"/>
                  <a:gd name="T30" fmla="*/ 14 w 536"/>
                  <a:gd name="T31" fmla="*/ 9 h 1824"/>
                  <a:gd name="T32" fmla="*/ 0 w 536"/>
                  <a:gd name="T33" fmla="*/ 0 h 1824"/>
                  <a:gd name="T34" fmla="*/ 0 w 536"/>
                  <a:gd name="T35" fmla="*/ 1525 h 1824"/>
                  <a:gd name="T36" fmla="*/ 103 w 536"/>
                  <a:gd name="T37" fmla="*/ 1822 h 1824"/>
                  <a:gd name="T38" fmla="*/ 349 w 536"/>
                  <a:gd name="T39" fmla="*/ 1824 h 1824"/>
                  <a:gd name="T40" fmla="*/ 536 w 536"/>
                  <a:gd name="T41" fmla="*/ 1736 h 1824"/>
                  <a:gd name="T42" fmla="*/ 470 w 536"/>
                  <a:gd name="T43" fmla="*/ 1534 h 1824"/>
                  <a:gd name="T44" fmla="*/ 344 w 536"/>
                  <a:gd name="T45" fmla="*/ 1601 h 1824"/>
                  <a:gd name="T46" fmla="*/ 354 w 536"/>
                  <a:gd name="T47" fmla="*/ 1608 h 1824"/>
                  <a:gd name="T48" fmla="*/ 354 w 536"/>
                  <a:gd name="T49" fmla="*/ 67 h 1824"/>
                  <a:gd name="T50" fmla="*/ 0 w 536"/>
                  <a:gd name="T51" fmla="*/ 0 h 1824"/>
                  <a:gd name="T52" fmla="*/ 14 w 536"/>
                  <a:gd name="T53" fmla="*/ 9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36" h="1824">
                    <a:moveTo>
                      <a:pt x="14" y="9"/>
                    </a:moveTo>
                    <a:lnTo>
                      <a:pt x="5" y="16"/>
                    </a:lnTo>
                    <a:lnTo>
                      <a:pt x="345" y="79"/>
                    </a:lnTo>
                    <a:lnTo>
                      <a:pt x="340" y="72"/>
                    </a:lnTo>
                    <a:lnTo>
                      <a:pt x="340" y="1618"/>
                    </a:lnTo>
                    <a:lnTo>
                      <a:pt x="470" y="1551"/>
                    </a:lnTo>
                    <a:lnTo>
                      <a:pt x="459" y="1546"/>
                    </a:lnTo>
                    <a:lnTo>
                      <a:pt x="521" y="1734"/>
                    </a:lnTo>
                    <a:lnTo>
                      <a:pt x="524" y="1726"/>
                    </a:lnTo>
                    <a:lnTo>
                      <a:pt x="344" y="1810"/>
                    </a:lnTo>
                    <a:lnTo>
                      <a:pt x="347" y="1810"/>
                    </a:lnTo>
                    <a:lnTo>
                      <a:pt x="107" y="1810"/>
                    </a:lnTo>
                    <a:lnTo>
                      <a:pt x="114" y="1815"/>
                    </a:lnTo>
                    <a:lnTo>
                      <a:pt x="14" y="1522"/>
                    </a:lnTo>
                    <a:lnTo>
                      <a:pt x="14" y="1523"/>
                    </a:lnTo>
                    <a:lnTo>
                      <a:pt x="14" y="9"/>
                    </a:lnTo>
                    <a:lnTo>
                      <a:pt x="0" y="0"/>
                    </a:lnTo>
                    <a:lnTo>
                      <a:pt x="0" y="1525"/>
                    </a:lnTo>
                    <a:lnTo>
                      <a:pt x="103" y="1822"/>
                    </a:lnTo>
                    <a:lnTo>
                      <a:pt x="349" y="1824"/>
                    </a:lnTo>
                    <a:lnTo>
                      <a:pt x="536" y="1736"/>
                    </a:lnTo>
                    <a:lnTo>
                      <a:pt x="470" y="1534"/>
                    </a:lnTo>
                    <a:lnTo>
                      <a:pt x="344" y="1601"/>
                    </a:lnTo>
                    <a:lnTo>
                      <a:pt x="354" y="1608"/>
                    </a:lnTo>
                    <a:lnTo>
                      <a:pt x="354" y="67"/>
                    </a:lnTo>
                    <a:lnTo>
                      <a:pt x="0" y="0"/>
                    </a:ln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15"/>
              <p:cNvSpPr>
                <a:spLocks noChangeArrowheads="1"/>
              </p:cNvSpPr>
              <p:nvPr/>
            </p:nvSpPr>
            <p:spPr bwMode="auto">
              <a:xfrm>
                <a:off x="3688" y="1809"/>
                <a:ext cx="536" cy="46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681" y="1802"/>
                <a:ext cx="554" cy="482"/>
              </a:xfrm>
              <a:custGeom>
                <a:avLst/>
                <a:gdLst>
                  <a:gd name="T0" fmla="*/ 0 w 554"/>
                  <a:gd name="T1" fmla="*/ 0 h 482"/>
                  <a:gd name="T2" fmla="*/ 0 w 554"/>
                  <a:gd name="T3" fmla="*/ 482 h 482"/>
                  <a:gd name="T4" fmla="*/ 554 w 554"/>
                  <a:gd name="T5" fmla="*/ 482 h 482"/>
                  <a:gd name="T6" fmla="*/ 554 w 554"/>
                  <a:gd name="T7" fmla="*/ 0 h 482"/>
                  <a:gd name="T8" fmla="*/ 0 w 554"/>
                  <a:gd name="T9" fmla="*/ 0 h 482"/>
                  <a:gd name="T10" fmla="*/ 7 w 554"/>
                  <a:gd name="T11" fmla="*/ 14 h 482"/>
                  <a:gd name="T12" fmla="*/ 547 w 554"/>
                  <a:gd name="T13" fmla="*/ 14 h 482"/>
                  <a:gd name="T14" fmla="*/ 540 w 554"/>
                  <a:gd name="T15" fmla="*/ 7 h 482"/>
                  <a:gd name="T16" fmla="*/ 540 w 554"/>
                  <a:gd name="T17" fmla="*/ 475 h 482"/>
                  <a:gd name="T18" fmla="*/ 547 w 554"/>
                  <a:gd name="T19" fmla="*/ 468 h 482"/>
                  <a:gd name="T20" fmla="*/ 7 w 554"/>
                  <a:gd name="T21" fmla="*/ 468 h 482"/>
                  <a:gd name="T22" fmla="*/ 14 w 554"/>
                  <a:gd name="T23" fmla="*/ 475 h 482"/>
                  <a:gd name="T24" fmla="*/ 14 w 554"/>
                  <a:gd name="T25" fmla="*/ 7 h 482"/>
                  <a:gd name="T26" fmla="*/ 7 w 554"/>
                  <a:gd name="T27" fmla="*/ 14 h 482"/>
                  <a:gd name="T28" fmla="*/ 0 w 554"/>
                  <a:gd name="T29" fmla="*/ 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4" h="482">
                    <a:moveTo>
                      <a:pt x="0" y="0"/>
                    </a:moveTo>
                    <a:lnTo>
                      <a:pt x="0" y="482"/>
                    </a:lnTo>
                    <a:lnTo>
                      <a:pt x="554" y="482"/>
                    </a:lnTo>
                    <a:lnTo>
                      <a:pt x="554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547" y="14"/>
                    </a:lnTo>
                    <a:lnTo>
                      <a:pt x="540" y="7"/>
                    </a:lnTo>
                    <a:lnTo>
                      <a:pt x="540" y="475"/>
                    </a:lnTo>
                    <a:lnTo>
                      <a:pt x="547" y="468"/>
                    </a:lnTo>
                    <a:lnTo>
                      <a:pt x="7" y="468"/>
                    </a:lnTo>
                    <a:lnTo>
                      <a:pt x="14" y="475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3634" y="1905"/>
                <a:ext cx="51" cy="206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3627" y="1898"/>
                <a:ext cx="68" cy="225"/>
              </a:xfrm>
              <a:custGeom>
                <a:avLst/>
                <a:gdLst>
                  <a:gd name="T0" fmla="*/ 0 w 68"/>
                  <a:gd name="T1" fmla="*/ 0 h 225"/>
                  <a:gd name="T2" fmla="*/ 0 w 68"/>
                  <a:gd name="T3" fmla="*/ 225 h 225"/>
                  <a:gd name="T4" fmla="*/ 68 w 68"/>
                  <a:gd name="T5" fmla="*/ 225 h 225"/>
                  <a:gd name="T6" fmla="*/ 68 w 68"/>
                  <a:gd name="T7" fmla="*/ 0 h 225"/>
                  <a:gd name="T8" fmla="*/ 0 w 68"/>
                  <a:gd name="T9" fmla="*/ 0 h 225"/>
                  <a:gd name="T10" fmla="*/ 7 w 68"/>
                  <a:gd name="T11" fmla="*/ 14 h 225"/>
                  <a:gd name="T12" fmla="*/ 61 w 68"/>
                  <a:gd name="T13" fmla="*/ 14 h 225"/>
                  <a:gd name="T14" fmla="*/ 54 w 68"/>
                  <a:gd name="T15" fmla="*/ 7 h 225"/>
                  <a:gd name="T16" fmla="*/ 54 w 68"/>
                  <a:gd name="T17" fmla="*/ 218 h 225"/>
                  <a:gd name="T18" fmla="*/ 61 w 68"/>
                  <a:gd name="T19" fmla="*/ 211 h 225"/>
                  <a:gd name="T20" fmla="*/ 7 w 68"/>
                  <a:gd name="T21" fmla="*/ 211 h 225"/>
                  <a:gd name="T22" fmla="*/ 14 w 68"/>
                  <a:gd name="T23" fmla="*/ 218 h 225"/>
                  <a:gd name="T24" fmla="*/ 14 w 68"/>
                  <a:gd name="T25" fmla="*/ 7 h 225"/>
                  <a:gd name="T26" fmla="*/ 7 w 68"/>
                  <a:gd name="T27" fmla="*/ 14 h 225"/>
                  <a:gd name="T28" fmla="*/ 0 w 68"/>
                  <a:gd name="T2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25">
                    <a:moveTo>
                      <a:pt x="0" y="0"/>
                    </a:moveTo>
                    <a:lnTo>
                      <a:pt x="0" y="225"/>
                    </a:lnTo>
                    <a:lnTo>
                      <a:pt x="68" y="225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61" y="14"/>
                    </a:lnTo>
                    <a:lnTo>
                      <a:pt x="54" y="7"/>
                    </a:lnTo>
                    <a:lnTo>
                      <a:pt x="54" y="218"/>
                    </a:lnTo>
                    <a:lnTo>
                      <a:pt x="61" y="211"/>
                    </a:lnTo>
                    <a:lnTo>
                      <a:pt x="7" y="211"/>
                    </a:lnTo>
                    <a:lnTo>
                      <a:pt x="14" y="218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4228" y="1895"/>
                <a:ext cx="56" cy="20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221" y="1888"/>
                <a:ext cx="73" cy="223"/>
              </a:xfrm>
              <a:custGeom>
                <a:avLst/>
                <a:gdLst>
                  <a:gd name="T0" fmla="*/ 0 w 73"/>
                  <a:gd name="T1" fmla="*/ 0 h 223"/>
                  <a:gd name="T2" fmla="*/ 0 w 73"/>
                  <a:gd name="T3" fmla="*/ 223 h 223"/>
                  <a:gd name="T4" fmla="*/ 73 w 73"/>
                  <a:gd name="T5" fmla="*/ 223 h 223"/>
                  <a:gd name="T6" fmla="*/ 73 w 73"/>
                  <a:gd name="T7" fmla="*/ 0 h 223"/>
                  <a:gd name="T8" fmla="*/ 0 w 73"/>
                  <a:gd name="T9" fmla="*/ 0 h 223"/>
                  <a:gd name="T10" fmla="*/ 7 w 73"/>
                  <a:gd name="T11" fmla="*/ 14 h 223"/>
                  <a:gd name="T12" fmla="*/ 66 w 73"/>
                  <a:gd name="T13" fmla="*/ 14 h 223"/>
                  <a:gd name="T14" fmla="*/ 59 w 73"/>
                  <a:gd name="T15" fmla="*/ 7 h 223"/>
                  <a:gd name="T16" fmla="*/ 59 w 73"/>
                  <a:gd name="T17" fmla="*/ 216 h 223"/>
                  <a:gd name="T18" fmla="*/ 66 w 73"/>
                  <a:gd name="T19" fmla="*/ 209 h 223"/>
                  <a:gd name="T20" fmla="*/ 7 w 73"/>
                  <a:gd name="T21" fmla="*/ 209 h 223"/>
                  <a:gd name="T22" fmla="*/ 14 w 73"/>
                  <a:gd name="T23" fmla="*/ 216 h 223"/>
                  <a:gd name="T24" fmla="*/ 14 w 73"/>
                  <a:gd name="T25" fmla="*/ 7 h 223"/>
                  <a:gd name="T26" fmla="*/ 7 w 73"/>
                  <a:gd name="T27" fmla="*/ 14 h 223"/>
                  <a:gd name="T28" fmla="*/ 0 w 73"/>
                  <a:gd name="T29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3" h="223">
                    <a:moveTo>
                      <a:pt x="0" y="0"/>
                    </a:moveTo>
                    <a:lnTo>
                      <a:pt x="0" y="223"/>
                    </a:lnTo>
                    <a:lnTo>
                      <a:pt x="73" y="22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66" y="14"/>
                    </a:lnTo>
                    <a:lnTo>
                      <a:pt x="59" y="7"/>
                    </a:lnTo>
                    <a:lnTo>
                      <a:pt x="59" y="216"/>
                    </a:lnTo>
                    <a:lnTo>
                      <a:pt x="66" y="209"/>
                    </a:lnTo>
                    <a:lnTo>
                      <a:pt x="7" y="209"/>
                    </a:lnTo>
                    <a:lnTo>
                      <a:pt x="14" y="216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3812" y="2277"/>
                <a:ext cx="97" cy="227"/>
              </a:xfrm>
              <a:custGeom>
                <a:avLst/>
                <a:gdLst>
                  <a:gd name="T0" fmla="*/ 0 w 97"/>
                  <a:gd name="T1" fmla="*/ 0 h 227"/>
                  <a:gd name="T2" fmla="*/ 28 w 97"/>
                  <a:gd name="T3" fmla="*/ 227 h 227"/>
                  <a:gd name="T4" fmla="*/ 71 w 97"/>
                  <a:gd name="T5" fmla="*/ 227 h 227"/>
                  <a:gd name="T6" fmla="*/ 97 w 97"/>
                  <a:gd name="T7" fmla="*/ 0 h 227"/>
                  <a:gd name="T8" fmla="*/ 0 w 97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71" y="22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805" y="2270"/>
                <a:ext cx="111" cy="241"/>
              </a:xfrm>
              <a:custGeom>
                <a:avLst/>
                <a:gdLst>
                  <a:gd name="T0" fmla="*/ 0 w 111"/>
                  <a:gd name="T1" fmla="*/ 0 h 241"/>
                  <a:gd name="T2" fmla="*/ 30 w 111"/>
                  <a:gd name="T3" fmla="*/ 241 h 241"/>
                  <a:gd name="T4" fmla="*/ 83 w 111"/>
                  <a:gd name="T5" fmla="*/ 241 h 241"/>
                  <a:gd name="T6" fmla="*/ 111 w 111"/>
                  <a:gd name="T7" fmla="*/ 0 h 241"/>
                  <a:gd name="T8" fmla="*/ 0 w 111"/>
                  <a:gd name="T9" fmla="*/ 0 h 241"/>
                  <a:gd name="T10" fmla="*/ 7 w 111"/>
                  <a:gd name="T11" fmla="*/ 14 h 241"/>
                  <a:gd name="T12" fmla="*/ 104 w 111"/>
                  <a:gd name="T13" fmla="*/ 14 h 241"/>
                  <a:gd name="T14" fmla="*/ 97 w 111"/>
                  <a:gd name="T15" fmla="*/ 7 h 241"/>
                  <a:gd name="T16" fmla="*/ 71 w 111"/>
                  <a:gd name="T17" fmla="*/ 234 h 241"/>
                  <a:gd name="T18" fmla="*/ 78 w 111"/>
                  <a:gd name="T19" fmla="*/ 227 h 241"/>
                  <a:gd name="T20" fmla="*/ 35 w 111"/>
                  <a:gd name="T21" fmla="*/ 227 h 241"/>
                  <a:gd name="T22" fmla="*/ 42 w 111"/>
                  <a:gd name="T23" fmla="*/ 234 h 241"/>
                  <a:gd name="T24" fmla="*/ 14 w 111"/>
                  <a:gd name="T25" fmla="*/ 7 h 241"/>
                  <a:gd name="T26" fmla="*/ 7 w 111"/>
                  <a:gd name="T27" fmla="*/ 14 h 241"/>
                  <a:gd name="T28" fmla="*/ 0 w 111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3" y="241"/>
                    </a:lnTo>
                    <a:lnTo>
                      <a:pt x="111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4" y="14"/>
                    </a:lnTo>
                    <a:lnTo>
                      <a:pt x="97" y="7"/>
                    </a:lnTo>
                    <a:lnTo>
                      <a:pt x="71" y="234"/>
                    </a:lnTo>
                    <a:lnTo>
                      <a:pt x="78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909" y="2277"/>
                <a:ext cx="98" cy="227"/>
              </a:xfrm>
              <a:custGeom>
                <a:avLst/>
                <a:gdLst>
                  <a:gd name="T0" fmla="*/ 0 w 98"/>
                  <a:gd name="T1" fmla="*/ 0 h 227"/>
                  <a:gd name="T2" fmla="*/ 28 w 98"/>
                  <a:gd name="T3" fmla="*/ 227 h 227"/>
                  <a:gd name="T4" fmla="*/ 70 w 98"/>
                  <a:gd name="T5" fmla="*/ 227 h 227"/>
                  <a:gd name="T6" fmla="*/ 98 w 98"/>
                  <a:gd name="T7" fmla="*/ 0 h 227"/>
                  <a:gd name="T8" fmla="*/ 0 w 98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70" y="227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3902" y="2270"/>
                <a:ext cx="112" cy="241"/>
              </a:xfrm>
              <a:custGeom>
                <a:avLst/>
                <a:gdLst>
                  <a:gd name="T0" fmla="*/ 0 w 112"/>
                  <a:gd name="T1" fmla="*/ 0 h 241"/>
                  <a:gd name="T2" fmla="*/ 30 w 112"/>
                  <a:gd name="T3" fmla="*/ 241 h 241"/>
                  <a:gd name="T4" fmla="*/ 82 w 112"/>
                  <a:gd name="T5" fmla="*/ 241 h 241"/>
                  <a:gd name="T6" fmla="*/ 112 w 112"/>
                  <a:gd name="T7" fmla="*/ 0 h 241"/>
                  <a:gd name="T8" fmla="*/ 0 w 112"/>
                  <a:gd name="T9" fmla="*/ 0 h 241"/>
                  <a:gd name="T10" fmla="*/ 7 w 112"/>
                  <a:gd name="T11" fmla="*/ 14 h 241"/>
                  <a:gd name="T12" fmla="*/ 105 w 112"/>
                  <a:gd name="T13" fmla="*/ 14 h 241"/>
                  <a:gd name="T14" fmla="*/ 98 w 112"/>
                  <a:gd name="T15" fmla="*/ 7 h 241"/>
                  <a:gd name="T16" fmla="*/ 70 w 112"/>
                  <a:gd name="T17" fmla="*/ 234 h 241"/>
                  <a:gd name="T18" fmla="*/ 77 w 112"/>
                  <a:gd name="T19" fmla="*/ 227 h 241"/>
                  <a:gd name="T20" fmla="*/ 35 w 112"/>
                  <a:gd name="T21" fmla="*/ 227 h 241"/>
                  <a:gd name="T22" fmla="*/ 42 w 112"/>
                  <a:gd name="T23" fmla="*/ 234 h 241"/>
                  <a:gd name="T24" fmla="*/ 14 w 112"/>
                  <a:gd name="T25" fmla="*/ 7 h 241"/>
                  <a:gd name="T26" fmla="*/ 7 w 112"/>
                  <a:gd name="T27" fmla="*/ 14 h 241"/>
                  <a:gd name="T28" fmla="*/ 0 w 112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2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2" y="241"/>
                    </a:lnTo>
                    <a:lnTo>
                      <a:pt x="112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5" y="14"/>
                    </a:lnTo>
                    <a:lnTo>
                      <a:pt x="98" y="7"/>
                    </a:lnTo>
                    <a:lnTo>
                      <a:pt x="70" y="234"/>
                    </a:lnTo>
                    <a:lnTo>
                      <a:pt x="77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4007" y="2277"/>
                <a:ext cx="96" cy="227"/>
              </a:xfrm>
              <a:custGeom>
                <a:avLst/>
                <a:gdLst>
                  <a:gd name="T0" fmla="*/ 0 w 96"/>
                  <a:gd name="T1" fmla="*/ 0 h 227"/>
                  <a:gd name="T2" fmla="*/ 26 w 96"/>
                  <a:gd name="T3" fmla="*/ 227 h 227"/>
                  <a:gd name="T4" fmla="*/ 68 w 96"/>
                  <a:gd name="T5" fmla="*/ 227 h 227"/>
                  <a:gd name="T6" fmla="*/ 96 w 96"/>
                  <a:gd name="T7" fmla="*/ 0 h 227"/>
                  <a:gd name="T8" fmla="*/ 0 w 96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27">
                    <a:moveTo>
                      <a:pt x="0" y="0"/>
                    </a:moveTo>
                    <a:lnTo>
                      <a:pt x="26" y="227"/>
                    </a:lnTo>
                    <a:lnTo>
                      <a:pt x="68" y="22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4000" y="2270"/>
                <a:ext cx="110" cy="241"/>
              </a:xfrm>
              <a:custGeom>
                <a:avLst/>
                <a:gdLst>
                  <a:gd name="T0" fmla="*/ 0 w 110"/>
                  <a:gd name="T1" fmla="*/ 0 h 241"/>
                  <a:gd name="T2" fmla="*/ 28 w 110"/>
                  <a:gd name="T3" fmla="*/ 241 h 241"/>
                  <a:gd name="T4" fmla="*/ 81 w 110"/>
                  <a:gd name="T5" fmla="*/ 241 h 241"/>
                  <a:gd name="T6" fmla="*/ 110 w 110"/>
                  <a:gd name="T7" fmla="*/ 0 h 241"/>
                  <a:gd name="T8" fmla="*/ 0 w 110"/>
                  <a:gd name="T9" fmla="*/ 0 h 241"/>
                  <a:gd name="T10" fmla="*/ 7 w 110"/>
                  <a:gd name="T11" fmla="*/ 14 h 241"/>
                  <a:gd name="T12" fmla="*/ 103 w 110"/>
                  <a:gd name="T13" fmla="*/ 14 h 241"/>
                  <a:gd name="T14" fmla="*/ 96 w 110"/>
                  <a:gd name="T15" fmla="*/ 7 h 241"/>
                  <a:gd name="T16" fmla="*/ 68 w 110"/>
                  <a:gd name="T17" fmla="*/ 234 h 241"/>
                  <a:gd name="T18" fmla="*/ 75 w 110"/>
                  <a:gd name="T19" fmla="*/ 227 h 241"/>
                  <a:gd name="T20" fmla="*/ 33 w 110"/>
                  <a:gd name="T21" fmla="*/ 227 h 241"/>
                  <a:gd name="T22" fmla="*/ 40 w 110"/>
                  <a:gd name="T23" fmla="*/ 234 h 241"/>
                  <a:gd name="T24" fmla="*/ 14 w 110"/>
                  <a:gd name="T25" fmla="*/ 7 h 241"/>
                  <a:gd name="T26" fmla="*/ 7 w 110"/>
                  <a:gd name="T27" fmla="*/ 14 h 241"/>
                  <a:gd name="T28" fmla="*/ 0 w 110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" h="241">
                    <a:moveTo>
                      <a:pt x="0" y="0"/>
                    </a:moveTo>
                    <a:lnTo>
                      <a:pt x="28" y="241"/>
                    </a:lnTo>
                    <a:lnTo>
                      <a:pt x="81" y="241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3" y="14"/>
                    </a:lnTo>
                    <a:lnTo>
                      <a:pt x="96" y="7"/>
                    </a:lnTo>
                    <a:lnTo>
                      <a:pt x="68" y="234"/>
                    </a:lnTo>
                    <a:lnTo>
                      <a:pt x="75" y="227"/>
                    </a:lnTo>
                    <a:lnTo>
                      <a:pt x="33" y="227"/>
                    </a:lnTo>
                    <a:lnTo>
                      <a:pt x="40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3716" y="2277"/>
                <a:ext cx="96" cy="227"/>
              </a:xfrm>
              <a:custGeom>
                <a:avLst/>
                <a:gdLst>
                  <a:gd name="T0" fmla="*/ 0 w 96"/>
                  <a:gd name="T1" fmla="*/ 0 h 227"/>
                  <a:gd name="T2" fmla="*/ 28 w 96"/>
                  <a:gd name="T3" fmla="*/ 227 h 227"/>
                  <a:gd name="T4" fmla="*/ 68 w 96"/>
                  <a:gd name="T5" fmla="*/ 227 h 227"/>
                  <a:gd name="T6" fmla="*/ 96 w 96"/>
                  <a:gd name="T7" fmla="*/ 0 h 227"/>
                  <a:gd name="T8" fmla="*/ 0 w 96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68" y="227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3709" y="2270"/>
                <a:ext cx="110" cy="241"/>
              </a:xfrm>
              <a:custGeom>
                <a:avLst/>
                <a:gdLst>
                  <a:gd name="T0" fmla="*/ 0 w 110"/>
                  <a:gd name="T1" fmla="*/ 0 h 241"/>
                  <a:gd name="T2" fmla="*/ 30 w 110"/>
                  <a:gd name="T3" fmla="*/ 241 h 241"/>
                  <a:gd name="T4" fmla="*/ 81 w 110"/>
                  <a:gd name="T5" fmla="*/ 241 h 241"/>
                  <a:gd name="T6" fmla="*/ 110 w 110"/>
                  <a:gd name="T7" fmla="*/ 0 h 241"/>
                  <a:gd name="T8" fmla="*/ 0 w 110"/>
                  <a:gd name="T9" fmla="*/ 0 h 241"/>
                  <a:gd name="T10" fmla="*/ 7 w 110"/>
                  <a:gd name="T11" fmla="*/ 14 h 241"/>
                  <a:gd name="T12" fmla="*/ 103 w 110"/>
                  <a:gd name="T13" fmla="*/ 14 h 241"/>
                  <a:gd name="T14" fmla="*/ 96 w 110"/>
                  <a:gd name="T15" fmla="*/ 7 h 241"/>
                  <a:gd name="T16" fmla="*/ 68 w 110"/>
                  <a:gd name="T17" fmla="*/ 234 h 241"/>
                  <a:gd name="T18" fmla="*/ 75 w 110"/>
                  <a:gd name="T19" fmla="*/ 227 h 241"/>
                  <a:gd name="T20" fmla="*/ 35 w 110"/>
                  <a:gd name="T21" fmla="*/ 227 h 241"/>
                  <a:gd name="T22" fmla="*/ 42 w 110"/>
                  <a:gd name="T23" fmla="*/ 234 h 241"/>
                  <a:gd name="T24" fmla="*/ 14 w 110"/>
                  <a:gd name="T25" fmla="*/ 7 h 241"/>
                  <a:gd name="T26" fmla="*/ 7 w 110"/>
                  <a:gd name="T27" fmla="*/ 14 h 241"/>
                  <a:gd name="T28" fmla="*/ 0 w 110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1" y="241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3" y="14"/>
                    </a:lnTo>
                    <a:lnTo>
                      <a:pt x="96" y="7"/>
                    </a:lnTo>
                    <a:lnTo>
                      <a:pt x="68" y="234"/>
                    </a:lnTo>
                    <a:lnTo>
                      <a:pt x="75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4103" y="2277"/>
                <a:ext cx="97" cy="227"/>
              </a:xfrm>
              <a:custGeom>
                <a:avLst/>
                <a:gdLst>
                  <a:gd name="T0" fmla="*/ 0 w 97"/>
                  <a:gd name="T1" fmla="*/ 0 h 227"/>
                  <a:gd name="T2" fmla="*/ 28 w 97"/>
                  <a:gd name="T3" fmla="*/ 227 h 227"/>
                  <a:gd name="T4" fmla="*/ 69 w 97"/>
                  <a:gd name="T5" fmla="*/ 227 h 227"/>
                  <a:gd name="T6" fmla="*/ 97 w 97"/>
                  <a:gd name="T7" fmla="*/ 0 h 227"/>
                  <a:gd name="T8" fmla="*/ 0 w 97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227">
                    <a:moveTo>
                      <a:pt x="0" y="0"/>
                    </a:moveTo>
                    <a:lnTo>
                      <a:pt x="28" y="227"/>
                    </a:lnTo>
                    <a:lnTo>
                      <a:pt x="69" y="227"/>
                    </a:lnTo>
                    <a:lnTo>
                      <a:pt x="9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4096" y="2270"/>
                <a:ext cx="111" cy="241"/>
              </a:xfrm>
              <a:custGeom>
                <a:avLst/>
                <a:gdLst>
                  <a:gd name="T0" fmla="*/ 0 w 111"/>
                  <a:gd name="T1" fmla="*/ 0 h 241"/>
                  <a:gd name="T2" fmla="*/ 30 w 111"/>
                  <a:gd name="T3" fmla="*/ 241 h 241"/>
                  <a:gd name="T4" fmla="*/ 81 w 111"/>
                  <a:gd name="T5" fmla="*/ 241 h 241"/>
                  <a:gd name="T6" fmla="*/ 111 w 111"/>
                  <a:gd name="T7" fmla="*/ 0 h 241"/>
                  <a:gd name="T8" fmla="*/ 0 w 111"/>
                  <a:gd name="T9" fmla="*/ 0 h 241"/>
                  <a:gd name="T10" fmla="*/ 7 w 111"/>
                  <a:gd name="T11" fmla="*/ 14 h 241"/>
                  <a:gd name="T12" fmla="*/ 104 w 111"/>
                  <a:gd name="T13" fmla="*/ 14 h 241"/>
                  <a:gd name="T14" fmla="*/ 97 w 111"/>
                  <a:gd name="T15" fmla="*/ 7 h 241"/>
                  <a:gd name="T16" fmla="*/ 69 w 111"/>
                  <a:gd name="T17" fmla="*/ 234 h 241"/>
                  <a:gd name="T18" fmla="*/ 76 w 111"/>
                  <a:gd name="T19" fmla="*/ 227 h 241"/>
                  <a:gd name="T20" fmla="*/ 35 w 111"/>
                  <a:gd name="T21" fmla="*/ 227 h 241"/>
                  <a:gd name="T22" fmla="*/ 42 w 111"/>
                  <a:gd name="T23" fmla="*/ 234 h 241"/>
                  <a:gd name="T24" fmla="*/ 14 w 111"/>
                  <a:gd name="T25" fmla="*/ 7 h 241"/>
                  <a:gd name="T26" fmla="*/ 7 w 111"/>
                  <a:gd name="T27" fmla="*/ 14 h 241"/>
                  <a:gd name="T28" fmla="*/ 0 w 111"/>
                  <a:gd name="T2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1" h="241">
                    <a:moveTo>
                      <a:pt x="0" y="0"/>
                    </a:moveTo>
                    <a:lnTo>
                      <a:pt x="30" y="241"/>
                    </a:lnTo>
                    <a:lnTo>
                      <a:pt x="81" y="241"/>
                    </a:lnTo>
                    <a:lnTo>
                      <a:pt x="111" y="0"/>
                    </a:lnTo>
                    <a:lnTo>
                      <a:pt x="0" y="0"/>
                    </a:lnTo>
                    <a:lnTo>
                      <a:pt x="7" y="14"/>
                    </a:lnTo>
                    <a:lnTo>
                      <a:pt x="104" y="14"/>
                    </a:lnTo>
                    <a:lnTo>
                      <a:pt x="97" y="7"/>
                    </a:lnTo>
                    <a:lnTo>
                      <a:pt x="69" y="234"/>
                    </a:lnTo>
                    <a:lnTo>
                      <a:pt x="76" y="227"/>
                    </a:lnTo>
                    <a:lnTo>
                      <a:pt x="35" y="227"/>
                    </a:lnTo>
                    <a:lnTo>
                      <a:pt x="42" y="234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5018" y="3152"/>
                <a:ext cx="168" cy="197"/>
              </a:xfrm>
              <a:custGeom>
                <a:avLst/>
                <a:gdLst>
                  <a:gd name="T0" fmla="*/ 84 w 168"/>
                  <a:gd name="T1" fmla="*/ 197 h 197"/>
                  <a:gd name="T2" fmla="*/ 67 w 168"/>
                  <a:gd name="T3" fmla="*/ 196 h 197"/>
                  <a:gd name="T4" fmla="*/ 53 w 168"/>
                  <a:gd name="T5" fmla="*/ 190 h 197"/>
                  <a:gd name="T6" fmla="*/ 37 w 168"/>
                  <a:gd name="T7" fmla="*/ 180 h 197"/>
                  <a:gd name="T8" fmla="*/ 25 w 168"/>
                  <a:gd name="T9" fmla="*/ 170 h 197"/>
                  <a:gd name="T10" fmla="*/ 14 w 168"/>
                  <a:gd name="T11" fmla="*/ 154 h 197"/>
                  <a:gd name="T12" fmla="*/ 7 w 168"/>
                  <a:gd name="T13" fmla="*/ 137 h 197"/>
                  <a:gd name="T14" fmla="*/ 2 w 168"/>
                  <a:gd name="T15" fmla="*/ 120 h 197"/>
                  <a:gd name="T16" fmla="*/ 0 w 168"/>
                  <a:gd name="T17" fmla="*/ 99 h 197"/>
                  <a:gd name="T18" fmla="*/ 2 w 168"/>
                  <a:gd name="T19" fmla="*/ 79 h 197"/>
                  <a:gd name="T20" fmla="*/ 7 w 168"/>
                  <a:gd name="T21" fmla="*/ 60 h 197"/>
                  <a:gd name="T22" fmla="*/ 14 w 168"/>
                  <a:gd name="T23" fmla="*/ 45 h 197"/>
                  <a:gd name="T24" fmla="*/ 25 w 168"/>
                  <a:gd name="T25" fmla="*/ 29 h 197"/>
                  <a:gd name="T26" fmla="*/ 37 w 168"/>
                  <a:gd name="T27" fmla="*/ 17 h 197"/>
                  <a:gd name="T28" fmla="*/ 53 w 168"/>
                  <a:gd name="T29" fmla="*/ 9 h 197"/>
                  <a:gd name="T30" fmla="*/ 67 w 168"/>
                  <a:gd name="T31" fmla="*/ 2 h 197"/>
                  <a:gd name="T32" fmla="*/ 84 w 168"/>
                  <a:gd name="T33" fmla="*/ 0 h 197"/>
                  <a:gd name="T34" fmla="*/ 102 w 168"/>
                  <a:gd name="T35" fmla="*/ 2 h 197"/>
                  <a:gd name="T36" fmla="*/ 117 w 168"/>
                  <a:gd name="T37" fmla="*/ 9 h 197"/>
                  <a:gd name="T38" fmla="*/ 131 w 168"/>
                  <a:gd name="T39" fmla="*/ 17 h 197"/>
                  <a:gd name="T40" fmla="*/ 144 w 168"/>
                  <a:gd name="T41" fmla="*/ 29 h 197"/>
                  <a:gd name="T42" fmla="*/ 154 w 168"/>
                  <a:gd name="T43" fmla="*/ 45 h 197"/>
                  <a:gd name="T44" fmla="*/ 161 w 168"/>
                  <a:gd name="T45" fmla="*/ 60 h 197"/>
                  <a:gd name="T46" fmla="*/ 167 w 168"/>
                  <a:gd name="T47" fmla="*/ 79 h 197"/>
                  <a:gd name="T48" fmla="*/ 168 w 168"/>
                  <a:gd name="T49" fmla="*/ 99 h 197"/>
                  <a:gd name="T50" fmla="*/ 167 w 168"/>
                  <a:gd name="T51" fmla="*/ 120 h 197"/>
                  <a:gd name="T52" fmla="*/ 161 w 168"/>
                  <a:gd name="T53" fmla="*/ 137 h 197"/>
                  <a:gd name="T54" fmla="*/ 154 w 168"/>
                  <a:gd name="T55" fmla="*/ 154 h 197"/>
                  <a:gd name="T56" fmla="*/ 144 w 168"/>
                  <a:gd name="T57" fmla="*/ 170 h 197"/>
                  <a:gd name="T58" fmla="*/ 131 w 168"/>
                  <a:gd name="T59" fmla="*/ 180 h 197"/>
                  <a:gd name="T60" fmla="*/ 117 w 168"/>
                  <a:gd name="T61" fmla="*/ 190 h 197"/>
                  <a:gd name="T62" fmla="*/ 102 w 168"/>
                  <a:gd name="T63" fmla="*/ 196 h 197"/>
                  <a:gd name="T64" fmla="*/ 84 w 168"/>
                  <a:gd name="T6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8" h="197">
                    <a:moveTo>
                      <a:pt x="84" y="197"/>
                    </a:moveTo>
                    <a:lnTo>
                      <a:pt x="67" y="196"/>
                    </a:lnTo>
                    <a:lnTo>
                      <a:pt x="53" y="190"/>
                    </a:lnTo>
                    <a:lnTo>
                      <a:pt x="37" y="180"/>
                    </a:lnTo>
                    <a:lnTo>
                      <a:pt x="25" y="170"/>
                    </a:lnTo>
                    <a:lnTo>
                      <a:pt x="14" y="154"/>
                    </a:lnTo>
                    <a:lnTo>
                      <a:pt x="7" y="137"/>
                    </a:lnTo>
                    <a:lnTo>
                      <a:pt x="2" y="120"/>
                    </a:lnTo>
                    <a:lnTo>
                      <a:pt x="0" y="99"/>
                    </a:lnTo>
                    <a:lnTo>
                      <a:pt x="2" y="79"/>
                    </a:lnTo>
                    <a:lnTo>
                      <a:pt x="7" y="60"/>
                    </a:lnTo>
                    <a:lnTo>
                      <a:pt x="14" y="45"/>
                    </a:lnTo>
                    <a:lnTo>
                      <a:pt x="25" y="29"/>
                    </a:lnTo>
                    <a:lnTo>
                      <a:pt x="37" y="17"/>
                    </a:lnTo>
                    <a:lnTo>
                      <a:pt x="53" y="9"/>
                    </a:lnTo>
                    <a:lnTo>
                      <a:pt x="67" y="2"/>
                    </a:lnTo>
                    <a:lnTo>
                      <a:pt x="84" y="0"/>
                    </a:lnTo>
                    <a:lnTo>
                      <a:pt x="102" y="2"/>
                    </a:lnTo>
                    <a:lnTo>
                      <a:pt x="117" y="9"/>
                    </a:lnTo>
                    <a:lnTo>
                      <a:pt x="131" y="17"/>
                    </a:lnTo>
                    <a:lnTo>
                      <a:pt x="144" y="29"/>
                    </a:lnTo>
                    <a:lnTo>
                      <a:pt x="154" y="45"/>
                    </a:lnTo>
                    <a:lnTo>
                      <a:pt x="161" y="60"/>
                    </a:lnTo>
                    <a:lnTo>
                      <a:pt x="167" y="79"/>
                    </a:lnTo>
                    <a:lnTo>
                      <a:pt x="168" y="99"/>
                    </a:lnTo>
                    <a:lnTo>
                      <a:pt x="167" y="120"/>
                    </a:lnTo>
                    <a:lnTo>
                      <a:pt x="161" y="137"/>
                    </a:lnTo>
                    <a:lnTo>
                      <a:pt x="154" y="154"/>
                    </a:lnTo>
                    <a:lnTo>
                      <a:pt x="144" y="170"/>
                    </a:lnTo>
                    <a:lnTo>
                      <a:pt x="131" y="180"/>
                    </a:lnTo>
                    <a:lnTo>
                      <a:pt x="117" y="190"/>
                    </a:lnTo>
                    <a:lnTo>
                      <a:pt x="102" y="196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5011" y="3145"/>
                <a:ext cx="182" cy="211"/>
              </a:xfrm>
              <a:custGeom>
                <a:avLst/>
                <a:gdLst>
                  <a:gd name="T0" fmla="*/ 79 w 182"/>
                  <a:gd name="T1" fmla="*/ 196 h 211"/>
                  <a:gd name="T2" fmla="*/ 68 w 182"/>
                  <a:gd name="T3" fmla="*/ 192 h 211"/>
                  <a:gd name="T4" fmla="*/ 47 w 182"/>
                  <a:gd name="T5" fmla="*/ 182 h 211"/>
                  <a:gd name="T6" fmla="*/ 39 w 182"/>
                  <a:gd name="T7" fmla="*/ 175 h 211"/>
                  <a:gd name="T8" fmla="*/ 32 w 182"/>
                  <a:gd name="T9" fmla="*/ 165 h 211"/>
                  <a:gd name="T10" fmla="*/ 25 w 182"/>
                  <a:gd name="T11" fmla="*/ 153 h 211"/>
                  <a:gd name="T12" fmla="*/ 18 w 182"/>
                  <a:gd name="T13" fmla="*/ 137 h 211"/>
                  <a:gd name="T14" fmla="*/ 14 w 182"/>
                  <a:gd name="T15" fmla="*/ 88 h 211"/>
                  <a:gd name="T16" fmla="*/ 21 w 182"/>
                  <a:gd name="T17" fmla="*/ 65 h 211"/>
                  <a:gd name="T18" fmla="*/ 28 w 182"/>
                  <a:gd name="T19" fmla="*/ 50 h 211"/>
                  <a:gd name="T20" fmla="*/ 37 w 182"/>
                  <a:gd name="T21" fmla="*/ 40 h 211"/>
                  <a:gd name="T22" fmla="*/ 54 w 182"/>
                  <a:gd name="T23" fmla="*/ 24 h 211"/>
                  <a:gd name="T24" fmla="*/ 72 w 182"/>
                  <a:gd name="T25" fmla="*/ 16 h 211"/>
                  <a:gd name="T26" fmla="*/ 102 w 182"/>
                  <a:gd name="T27" fmla="*/ 14 h 211"/>
                  <a:gd name="T28" fmla="*/ 119 w 182"/>
                  <a:gd name="T29" fmla="*/ 21 h 211"/>
                  <a:gd name="T30" fmla="*/ 133 w 182"/>
                  <a:gd name="T31" fmla="*/ 28 h 211"/>
                  <a:gd name="T32" fmla="*/ 147 w 182"/>
                  <a:gd name="T33" fmla="*/ 43 h 211"/>
                  <a:gd name="T34" fmla="*/ 158 w 182"/>
                  <a:gd name="T35" fmla="*/ 57 h 211"/>
                  <a:gd name="T36" fmla="*/ 163 w 182"/>
                  <a:gd name="T37" fmla="*/ 74 h 211"/>
                  <a:gd name="T38" fmla="*/ 167 w 182"/>
                  <a:gd name="T39" fmla="*/ 103 h 211"/>
                  <a:gd name="T40" fmla="*/ 167 w 182"/>
                  <a:gd name="T41" fmla="*/ 108 h 211"/>
                  <a:gd name="T42" fmla="*/ 163 w 182"/>
                  <a:gd name="T43" fmla="*/ 137 h 211"/>
                  <a:gd name="T44" fmla="*/ 158 w 182"/>
                  <a:gd name="T45" fmla="*/ 153 h 211"/>
                  <a:gd name="T46" fmla="*/ 147 w 182"/>
                  <a:gd name="T47" fmla="*/ 168 h 211"/>
                  <a:gd name="T48" fmla="*/ 135 w 182"/>
                  <a:gd name="T49" fmla="*/ 179 h 211"/>
                  <a:gd name="T50" fmla="*/ 128 w 182"/>
                  <a:gd name="T51" fmla="*/ 187 h 211"/>
                  <a:gd name="T52" fmla="*/ 110 w 182"/>
                  <a:gd name="T53" fmla="*/ 194 h 211"/>
                  <a:gd name="T54" fmla="*/ 93 w 182"/>
                  <a:gd name="T55" fmla="*/ 196 h 211"/>
                  <a:gd name="T56" fmla="*/ 89 w 182"/>
                  <a:gd name="T57" fmla="*/ 211 h 211"/>
                  <a:gd name="T58" fmla="*/ 105 w 182"/>
                  <a:gd name="T59" fmla="*/ 209 h 211"/>
                  <a:gd name="T60" fmla="*/ 126 w 182"/>
                  <a:gd name="T61" fmla="*/ 203 h 211"/>
                  <a:gd name="T62" fmla="*/ 138 w 182"/>
                  <a:gd name="T63" fmla="*/ 194 h 211"/>
                  <a:gd name="T64" fmla="*/ 147 w 182"/>
                  <a:gd name="T65" fmla="*/ 187 h 211"/>
                  <a:gd name="T66" fmla="*/ 161 w 182"/>
                  <a:gd name="T67" fmla="*/ 172 h 211"/>
                  <a:gd name="T68" fmla="*/ 172 w 182"/>
                  <a:gd name="T69" fmla="*/ 156 h 211"/>
                  <a:gd name="T70" fmla="*/ 177 w 182"/>
                  <a:gd name="T71" fmla="*/ 141 h 211"/>
                  <a:gd name="T72" fmla="*/ 181 w 182"/>
                  <a:gd name="T73" fmla="*/ 112 h 211"/>
                  <a:gd name="T74" fmla="*/ 181 w 182"/>
                  <a:gd name="T75" fmla="*/ 100 h 211"/>
                  <a:gd name="T76" fmla="*/ 177 w 182"/>
                  <a:gd name="T77" fmla="*/ 70 h 211"/>
                  <a:gd name="T78" fmla="*/ 168 w 182"/>
                  <a:gd name="T79" fmla="*/ 50 h 211"/>
                  <a:gd name="T80" fmla="*/ 158 w 182"/>
                  <a:gd name="T81" fmla="*/ 36 h 211"/>
                  <a:gd name="T82" fmla="*/ 144 w 182"/>
                  <a:gd name="T83" fmla="*/ 17 h 211"/>
                  <a:gd name="T84" fmla="*/ 126 w 182"/>
                  <a:gd name="T85" fmla="*/ 7 h 211"/>
                  <a:gd name="T86" fmla="*/ 105 w 182"/>
                  <a:gd name="T87" fmla="*/ 0 h 211"/>
                  <a:gd name="T88" fmla="*/ 72 w 182"/>
                  <a:gd name="T89" fmla="*/ 2 h 211"/>
                  <a:gd name="T90" fmla="*/ 51 w 182"/>
                  <a:gd name="T91" fmla="*/ 10 h 211"/>
                  <a:gd name="T92" fmla="*/ 28 w 182"/>
                  <a:gd name="T93" fmla="*/ 29 h 211"/>
                  <a:gd name="T94" fmla="*/ 21 w 182"/>
                  <a:gd name="T95" fmla="*/ 40 h 211"/>
                  <a:gd name="T96" fmla="*/ 11 w 182"/>
                  <a:gd name="T97" fmla="*/ 55 h 211"/>
                  <a:gd name="T98" fmla="*/ 4 w 182"/>
                  <a:gd name="T99" fmla="*/ 74 h 211"/>
                  <a:gd name="T100" fmla="*/ 0 w 182"/>
                  <a:gd name="T101" fmla="*/ 127 h 211"/>
                  <a:gd name="T102" fmla="*/ 5 w 182"/>
                  <a:gd name="T103" fmla="*/ 148 h 211"/>
                  <a:gd name="T104" fmla="*/ 14 w 182"/>
                  <a:gd name="T105" fmla="*/ 160 h 211"/>
                  <a:gd name="T106" fmla="*/ 21 w 182"/>
                  <a:gd name="T107" fmla="*/ 172 h 211"/>
                  <a:gd name="T108" fmla="*/ 28 w 182"/>
                  <a:gd name="T109" fmla="*/ 182 h 211"/>
                  <a:gd name="T110" fmla="*/ 40 w 182"/>
                  <a:gd name="T111" fmla="*/ 192 h 211"/>
                  <a:gd name="T112" fmla="*/ 61 w 182"/>
                  <a:gd name="T113" fmla="*/ 206 h 211"/>
                  <a:gd name="T114" fmla="*/ 75 w 182"/>
                  <a:gd name="T115" fmla="*/ 209 h 211"/>
                  <a:gd name="T116" fmla="*/ 93 w 182"/>
                  <a:gd name="T117" fmla="*/ 197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2" h="211">
                    <a:moveTo>
                      <a:pt x="93" y="197"/>
                    </a:moveTo>
                    <a:lnTo>
                      <a:pt x="88" y="196"/>
                    </a:lnTo>
                    <a:lnTo>
                      <a:pt x="79" y="196"/>
                    </a:lnTo>
                    <a:lnTo>
                      <a:pt x="75" y="194"/>
                    </a:lnTo>
                    <a:lnTo>
                      <a:pt x="72" y="194"/>
                    </a:lnTo>
                    <a:lnTo>
                      <a:pt x="68" y="192"/>
                    </a:lnTo>
                    <a:lnTo>
                      <a:pt x="54" y="187"/>
                    </a:lnTo>
                    <a:lnTo>
                      <a:pt x="51" y="184"/>
                    </a:lnTo>
                    <a:lnTo>
                      <a:pt x="47" y="182"/>
                    </a:lnTo>
                    <a:lnTo>
                      <a:pt x="44" y="179"/>
                    </a:lnTo>
                    <a:lnTo>
                      <a:pt x="40" y="177"/>
                    </a:lnTo>
                    <a:lnTo>
                      <a:pt x="39" y="175"/>
                    </a:lnTo>
                    <a:lnTo>
                      <a:pt x="37" y="172"/>
                    </a:lnTo>
                    <a:lnTo>
                      <a:pt x="33" y="168"/>
                    </a:lnTo>
                    <a:lnTo>
                      <a:pt x="32" y="165"/>
                    </a:lnTo>
                    <a:lnTo>
                      <a:pt x="28" y="161"/>
                    </a:lnTo>
                    <a:lnTo>
                      <a:pt x="28" y="158"/>
                    </a:lnTo>
                    <a:lnTo>
                      <a:pt x="25" y="153"/>
                    </a:lnTo>
                    <a:lnTo>
                      <a:pt x="21" y="149"/>
                    </a:lnTo>
                    <a:lnTo>
                      <a:pt x="21" y="144"/>
                    </a:lnTo>
                    <a:lnTo>
                      <a:pt x="18" y="137"/>
                    </a:lnTo>
                    <a:lnTo>
                      <a:pt x="18" y="134"/>
                    </a:lnTo>
                    <a:lnTo>
                      <a:pt x="14" y="124"/>
                    </a:lnTo>
                    <a:lnTo>
                      <a:pt x="14" y="88"/>
                    </a:lnTo>
                    <a:lnTo>
                      <a:pt x="18" y="77"/>
                    </a:lnTo>
                    <a:lnTo>
                      <a:pt x="18" y="74"/>
                    </a:lnTo>
                    <a:lnTo>
                      <a:pt x="21" y="65"/>
                    </a:lnTo>
                    <a:lnTo>
                      <a:pt x="21" y="62"/>
                    </a:lnTo>
                    <a:lnTo>
                      <a:pt x="25" y="57"/>
                    </a:lnTo>
                    <a:lnTo>
                      <a:pt x="28" y="50"/>
                    </a:lnTo>
                    <a:lnTo>
                      <a:pt x="32" y="46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9" y="36"/>
                    </a:lnTo>
                    <a:lnTo>
                      <a:pt x="47" y="28"/>
                    </a:lnTo>
                    <a:lnTo>
                      <a:pt x="54" y="24"/>
                    </a:lnTo>
                    <a:lnTo>
                      <a:pt x="58" y="21"/>
                    </a:lnTo>
                    <a:lnTo>
                      <a:pt x="68" y="17"/>
                    </a:lnTo>
                    <a:lnTo>
                      <a:pt x="72" y="16"/>
                    </a:lnTo>
                    <a:lnTo>
                      <a:pt x="75" y="16"/>
                    </a:lnTo>
                    <a:lnTo>
                      <a:pt x="79" y="14"/>
                    </a:lnTo>
                    <a:lnTo>
                      <a:pt x="102" y="14"/>
                    </a:lnTo>
                    <a:lnTo>
                      <a:pt x="105" y="16"/>
                    </a:lnTo>
                    <a:lnTo>
                      <a:pt x="110" y="16"/>
                    </a:lnTo>
                    <a:lnTo>
                      <a:pt x="119" y="21"/>
                    </a:lnTo>
                    <a:lnTo>
                      <a:pt x="124" y="21"/>
                    </a:lnTo>
                    <a:lnTo>
                      <a:pt x="128" y="24"/>
                    </a:lnTo>
                    <a:lnTo>
                      <a:pt x="133" y="28"/>
                    </a:lnTo>
                    <a:lnTo>
                      <a:pt x="135" y="29"/>
                    </a:lnTo>
                    <a:lnTo>
                      <a:pt x="146" y="40"/>
                    </a:lnTo>
                    <a:lnTo>
                      <a:pt x="147" y="43"/>
                    </a:lnTo>
                    <a:lnTo>
                      <a:pt x="151" y="46"/>
                    </a:lnTo>
                    <a:lnTo>
                      <a:pt x="154" y="53"/>
                    </a:lnTo>
                    <a:lnTo>
                      <a:pt x="158" y="57"/>
                    </a:lnTo>
                    <a:lnTo>
                      <a:pt x="158" y="62"/>
                    </a:lnTo>
                    <a:lnTo>
                      <a:pt x="160" y="65"/>
                    </a:lnTo>
                    <a:lnTo>
                      <a:pt x="163" y="74"/>
                    </a:lnTo>
                    <a:lnTo>
                      <a:pt x="163" y="77"/>
                    </a:lnTo>
                    <a:lnTo>
                      <a:pt x="167" y="88"/>
                    </a:lnTo>
                    <a:lnTo>
                      <a:pt x="167" y="103"/>
                    </a:lnTo>
                    <a:lnTo>
                      <a:pt x="168" y="108"/>
                    </a:lnTo>
                    <a:lnTo>
                      <a:pt x="168" y="103"/>
                    </a:lnTo>
                    <a:lnTo>
                      <a:pt x="167" y="108"/>
                    </a:lnTo>
                    <a:lnTo>
                      <a:pt x="167" y="124"/>
                    </a:lnTo>
                    <a:lnTo>
                      <a:pt x="163" y="134"/>
                    </a:lnTo>
                    <a:lnTo>
                      <a:pt x="163" y="137"/>
                    </a:lnTo>
                    <a:lnTo>
                      <a:pt x="160" y="144"/>
                    </a:lnTo>
                    <a:lnTo>
                      <a:pt x="158" y="149"/>
                    </a:lnTo>
                    <a:lnTo>
                      <a:pt x="158" y="153"/>
                    </a:lnTo>
                    <a:lnTo>
                      <a:pt x="154" y="158"/>
                    </a:lnTo>
                    <a:lnTo>
                      <a:pt x="151" y="165"/>
                    </a:lnTo>
                    <a:lnTo>
                      <a:pt x="147" y="168"/>
                    </a:lnTo>
                    <a:lnTo>
                      <a:pt x="146" y="172"/>
                    </a:lnTo>
                    <a:lnTo>
                      <a:pt x="140" y="177"/>
                    </a:lnTo>
                    <a:lnTo>
                      <a:pt x="135" y="179"/>
                    </a:lnTo>
                    <a:lnTo>
                      <a:pt x="133" y="182"/>
                    </a:lnTo>
                    <a:lnTo>
                      <a:pt x="131" y="184"/>
                    </a:lnTo>
                    <a:lnTo>
                      <a:pt x="128" y="187"/>
                    </a:lnTo>
                    <a:lnTo>
                      <a:pt x="124" y="187"/>
                    </a:lnTo>
                    <a:lnTo>
                      <a:pt x="119" y="189"/>
                    </a:lnTo>
                    <a:lnTo>
                      <a:pt x="110" y="194"/>
                    </a:lnTo>
                    <a:lnTo>
                      <a:pt x="105" y="194"/>
                    </a:lnTo>
                    <a:lnTo>
                      <a:pt x="102" y="196"/>
                    </a:lnTo>
                    <a:lnTo>
                      <a:pt x="93" y="196"/>
                    </a:lnTo>
                    <a:lnTo>
                      <a:pt x="88" y="197"/>
                    </a:lnTo>
                    <a:lnTo>
                      <a:pt x="93" y="197"/>
                    </a:lnTo>
                    <a:lnTo>
                      <a:pt x="89" y="211"/>
                    </a:lnTo>
                    <a:lnTo>
                      <a:pt x="95" y="211"/>
                    </a:lnTo>
                    <a:lnTo>
                      <a:pt x="96" y="209"/>
                    </a:lnTo>
                    <a:lnTo>
                      <a:pt x="105" y="209"/>
                    </a:lnTo>
                    <a:lnTo>
                      <a:pt x="109" y="208"/>
                    </a:lnTo>
                    <a:lnTo>
                      <a:pt x="114" y="208"/>
                    </a:lnTo>
                    <a:lnTo>
                      <a:pt x="126" y="203"/>
                    </a:lnTo>
                    <a:lnTo>
                      <a:pt x="131" y="201"/>
                    </a:lnTo>
                    <a:lnTo>
                      <a:pt x="135" y="197"/>
                    </a:lnTo>
                    <a:lnTo>
                      <a:pt x="138" y="194"/>
                    </a:lnTo>
                    <a:lnTo>
                      <a:pt x="144" y="192"/>
                    </a:lnTo>
                    <a:lnTo>
                      <a:pt x="146" y="189"/>
                    </a:lnTo>
                    <a:lnTo>
                      <a:pt x="147" y="187"/>
                    </a:lnTo>
                    <a:lnTo>
                      <a:pt x="156" y="179"/>
                    </a:lnTo>
                    <a:lnTo>
                      <a:pt x="158" y="175"/>
                    </a:lnTo>
                    <a:lnTo>
                      <a:pt x="161" y="172"/>
                    </a:lnTo>
                    <a:lnTo>
                      <a:pt x="165" y="165"/>
                    </a:lnTo>
                    <a:lnTo>
                      <a:pt x="168" y="160"/>
                    </a:lnTo>
                    <a:lnTo>
                      <a:pt x="172" y="156"/>
                    </a:lnTo>
                    <a:lnTo>
                      <a:pt x="174" y="151"/>
                    </a:lnTo>
                    <a:lnTo>
                      <a:pt x="175" y="148"/>
                    </a:lnTo>
                    <a:lnTo>
                      <a:pt x="177" y="141"/>
                    </a:lnTo>
                    <a:lnTo>
                      <a:pt x="177" y="137"/>
                    </a:lnTo>
                    <a:lnTo>
                      <a:pt x="181" y="127"/>
                    </a:lnTo>
                    <a:lnTo>
                      <a:pt x="181" y="112"/>
                    </a:lnTo>
                    <a:lnTo>
                      <a:pt x="182" y="110"/>
                    </a:lnTo>
                    <a:lnTo>
                      <a:pt x="182" y="105"/>
                    </a:lnTo>
                    <a:lnTo>
                      <a:pt x="181" y="100"/>
                    </a:lnTo>
                    <a:lnTo>
                      <a:pt x="181" y="84"/>
                    </a:lnTo>
                    <a:lnTo>
                      <a:pt x="177" y="74"/>
                    </a:lnTo>
                    <a:lnTo>
                      <a:pt x="177" y="70"/>
                    </a:lnTo>
                    <a:lnTo>
                      <a:pt x="174" y="58"/>
                    </a:lnTo>
                    <a:lnTo>
                      <a:pt x="172" y="55"/>
                    </a:lnTo>
                    <a:lnTo>
                      <a:pt x="168" y="50"/>
                    </a:lnTo>
                    <a:lnTo>
                      <a:pt x="165" y="46"/>
                    </a:lnTo>
                    <a:lnTo>
                      <a:pt x="161" y="40"/>
                    </a:lnTo>
                    <a:lnTo>
                      <a:pt x="158" y="36"/>
                    </a:lnTo>
                    <a:lnTo>
                      <a:pt x="156" y="33"/>
                    </a:lnTo>
                    <a:lnTo>
                      <a:pt x="146" y="22"/>
                    </a:lnTo>
                    <a:lnTo>
                      <a:pt x="144" y="17"/>
                    </a:lnTo>
                    <a:lnTo>
                      <a:pt x="135" y="14"/>
                    </a:lnTo>
                    <a:lnTo>
                      <a:pt x="131" y="10"/>
                    </a:lnTo>
                    <a:lnTo>
                      <a:pt x="126" y="7"/>
                    </a:lnTo>
                    <a:lnTo>
                      <a:pt x="114" y="2"/>
                    </a:lnTo>
                    <a:lnTo>
                      <a:pt x="109" y="2"/>
                    </a:lnTo>
                    <a:lnTo>
                      <a:pt x="105" y="0"/>
                    </a:lnTo>
                    <a:lnTo>
                      <a:pt x="91" y="0"/>
                    </a:lnTo>
                    <a:lnTo>
                      <a:pt x="75" y="0"/>
                    </a:lnTo>
                    <a:lnTo>
                      <a:pt x="72" y="2"/>
                    </a:lnTo>
                    <a:lnTo>
                      <a:pt x="68" y="2"/>
                    </a:lnTo>
                    <a:lnTo>
                      <a:pt x="61" y="4"/>
                    </a:lnTo>
                    <a:lnTo>
                      <a:pt x="51" y="10"/>
                    </a:lnTo>
                    <a:lnTo>
                      <a:pt x="47" y="14"/>
                    </a:lnTo>
                    <a:lnTo>
                      <a:pt x="40" y="17"/>
                    </a:lnTo>
                    <a:lnTo>
                      <a:pt x="28" y="29"/>
                    </a:lnTo>
                    <a:lnTo>
                      <a:pt x="26" y="33"/>
                    </a:lnTo>
                    <a:lnTo>
                      <a:pt x="23" y="36"/>
                    </a:lnTo>
                    <a:lnTo>
                      <a:pt x="21" y="40"/>
                    </a:lnTo>
                    <a:lnTo>
                      <a:pt x="18" y="43"/>
                    </a:lnTo>
                    <a:lnTo>
                      <a:pt x="14" y="50"/>
                    </a:lnTo>
                    <a:lnTo>
                      <a:pt x="11" y="55"/>
                    </a:lnTo>
                    <a:lnTo>
                      <a:pt x="7" y="58"/>
                    </a:lnTo>
                    <a:lnTo>
                      <a:pt x="4" y="70"/>
                    </a:lnTo>
                    <a:lnTo>
                      <a:pt x="4" y="74"/>
                    </a:lnTo>
                    <a:lnTo>
                      <a:pt x="0" y="84"/>
                    </a:lnTo>
                    <a:lnTo>
                      <a:pt x="0" y="106"/>
                    </a:lnTo>
                    <a:lnTo>
                      <a:pt x="0" y="127"/>
                    </a:lnTo>
                    <a:lnTo>
                      <a:pt x="4" y="137"/>
                    </a:lnTo>
                    <a:lnTo>
                      <a:pt x="4" y="141"/>
                    </a:lnTo>
                    <a:lnTo>
                      <a:pt x="5" y="148"/>
                    </a:lnTo>
                    <a:lnTo>
                      <a:pt x="7" y="151"/>
                    </a:lnTo>
                    <a:lnTo>
                      <a:pt x="11" y="156"/>
                    </a:lnTo>
                    <a:lnTo>
                      <a:pt x="14" y="160"/>
                    </a:lnTo>
                    <a:lnTo>
                      <a:pt x="14" y="165"/>
                    </a:lnTo>
                    <a:lnTo>
                      <a:pt x="18" y="168"/>
                    </a:lnTo>
                    <a:lnTo>
                      <a:pt x="21" y="172"/>
                    </a:lnTo>
                    <a:lnTo>
                      <a:pt x="23" y="175"/>
                    </a:lnTo>
                    <a:lnTo>
                      <a:pt x="26" y="179"/>
                    </a:lnTo>
                    <a:lnTo>
                      <a:pt x="28" y="182"/>
                    </a:lnTo>
                    <a:lnTo>
                      <a:pt x="33" y="187"/>
                    </a:lnTo>
                    <a:lnTo>
                      <a:pt x="37" y="189"/>
                    </a:lnTo>
                    <a:lnTo>
                      <a:pt x="40" y="192"/>
                    </a:lnTo>
                    <a:lnTo>
                      <a:pt x="44" y="194"/>
                    </a:lnTo>
                    <a:lnTo>
                      <a:pt x="47" y="197"/>
                    </a:lnTo>
                    <a:lnTo>
                      <a:pt x="61" y="206"/>
                    </a:lnTo>
                    <a:lnTo>
                      <a:pt x="68" y="208"/>
                    </a:lnTo>
                    <a:lnTo>
                      <a:pt x="72" y="208"/>
                    </a:lnTo>
                    <a:lnTo>
                      <a:pt x="75" y="209"/>
                    </a:lnTo>
                    <a:lnTo>
                      <a:pt x="84" y="209"/>
                    </a:lnTo>
                    <a:lnTo>
                      <a:pt x="89" y="211"/>
                    </a:lnTo>
                    <a:lnTo>
                      <a:pt x="93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4" name="Freeform 33"/>
              <p:cNvSpPr>
                <a:spLocks/>
              </p:cNvSpPr>
              <p:nvPr/>
            </p:nvSpPr>
            <p:spPr bwMode="auto">
              <a:xfrm>
                <a:off x="5025" y="3330"/>
                <a:ext cx="153" cy="66"/>
              </a:xfrm>
              <a:custGeom>
                <a:avLst/>
                <a:gdLst>
                  <a:gd name="T0" fmla="*/ 28 w 153"/>
                  <a:gd name="T1" fmla="*/ 0 h 66"/>
                  <a:gd name="T2" fmla="*/ 0 w 153"/>
                  <a:gd name="T3" fmla="*/ 66 h 66"/>
                  <a:gd name="T4" fmla="*/ 153 w 153"/>
                  <a:gd name="T5" fmla="*/ 66 h 66"/>
                  <a:gd name="T6" fmla="*/ 124 w 153"/>
                  <a:gd name="T7" fmla="*/ 0 h 66"/>
                  <a:gd name="T8" fmla="*/ 28 w 153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66">
                    <a:moveTo>
                      <a:pt x="28" y="0"/>
                    </a:moveTo>
                    <a:lnTo>
                      <a:pt x="0" y="66"/>
                    </a:lnTo>
                    <a:lnTo>
                      <a:pt x="153" y="66"/>
                    </a:lnTo>
                    <a:lnTo>
                      <a:pt x="124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5" name="Freeform 34"/>
              <p:cNvSpPr>
                <a:spLocks/>
              </p:cNvSpPr>
              <p:nvPr/>
            </p:nvSpPr>
            <p:spPr bwMode="auto">
              <a:xfrm>
                <a:off x="5015" y="3325"/>
                <a:ext cx="173" cy="77"/>
              </a:xfrm>
              <a:custGeom>
                <a:avLst/>
                <a:gdLst>
                  <a:gd name="T0" fmla="*/ 35 w 173"/>
                  <a:gd name="T1" fmla="*/ 0 h 77"/>
                  <a:gd name="T2" fmla="*/ 0 w 173"/>
                  <a:gd name="T3" fmla="*/ 77 h 77"/>
                  <a:gd name="T4" fmla="*/ 173 w 173"/>
                  <a:gd name="T5" fmla="*/ 77 h 77"/>
                  <a:gd name="T6" fmla="*/ 138 w 173"/>
                  <a:gd name="T7" fmla="*/ 0 h 77"/>
                  <a:gd name="T8" fmla="*/ 35 w 173"/>
                  <a:gd name="T9" fmla="*/ 0 h 77"/>
                  <a:gd name="T10" fmla="*/ 38 w 173"/>
                  <a:gd name="T11" fmla="*/ 12 h 77"/>
                  <a:gd name="T12" fmla="*/ 134 w 173"/>
                  <a:gd name="T13" fmla="*/ 12 h 77"/>
                  <a:gd name="T14" fmla="*/ 127 w 173"/>
                  <a:gd name="T15" fmla="*/ 9 h 77"/>
                  <a:gd name="T16" fmla="*/ 156 w 173"/>
                  <a:gd name="T17" fmla="*/ 74 h 77"/>
                  <a:gd name="T18" fmla="*/ 163 w 173"/>
                  <a:gd name="T19" fmla="*/ 64 h 77"/>
                  <a:gd name="T20" fmla="*/ 10 w 173"/>
                  <a:gd name="T21" fmla="*/ 64 h 77"/>
                  <a:gd name="T22" fmla="*/ 17 w 173"/>
                  <a:gd name="T23" fmla="*/ 74 h 77"/>
                  <a:gd name="T24" fmla="*/ 45 w 173"/>
                  <a:gd name="T25" fmla="*/ 9 h 77"/>
                  <a:gd name="T26" fmla="*/ 38 w 173"/>
                  <a:gd name="T27" fmla="*/ 12 h 77"/>
                  <a:gd name="T28" fmla="*/ 35 w 173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3" h="77">
                    <a:moveTo>
                      <a:pt x="35" y="0"/>
                    </a:moveTo>
                    <a:lnTo>
                      <a:pt x="0" y="77"/>
                    </a:lnTo>
                    <a:lnTo>
                      <a:pt x="173" y="77"/>
                    </a:lnTo>
                    <a:lnTo>
                      <a:pt x="138" y="0"/>
                    </a:lnTo>
                    <a:lnTo>
                      <a:pt x="35" y="0"/>
                    </a:lnTo>
                    <a:lnTo>
                      <a:pt x="38" y="12"/>
                    </a:lnTo>
                    <a:lnTo>
                      <a:pt x="134" y="12"/>
                    </a:lnTo>
                    <a:lnTo>
                      <a:pt x="127" y="9"/>
                    </a:lnTo>
                    <a:lnTo>
                      <a:pt x="156" y="74"/>
                    </a:lnTo>
                    <a:lnTo>
                      <a:pt x="163" y="64"/>
                    </a:lnTo>
                    <a:lnTo>
                      <a:pt x="10" y="64"/>
                    </a:lnTo>
                    <a:lnTo>
                      <a:pt x="17" y="74"/>
                    </a:lnTo>
                    <a:lnTo>
                      <a:pt x="45" y="9"/>
                    </a:lnTo>
                    <a:lnTo>
                      <a:pt x="38" y="1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8" name="Rectangle 35"/>
              <p:cNvSpPr>
                <a:spLocks noChangeArrowheads="1"/>
              </p:cNvSpPr>
              <p:nvPr/>
            </p:nvSpPr>
            <p:spPr bwMode="auto">
              <a:xfrm>
                <a:off x="2782" y="3385"/>
                <a:ext cx="258" cy="79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69" name="Freeform 36"/>
              <p:cNvSpPr>
                <a:spLocks/>
              </p:cNvSpPr>
              <p:nvPr/>
            </p:nvSpPr>
            <p:spPr bwMode="auto">
              <a:xfrm>
                <a:off x="2775" y="3378"/>
                <a:ext cx="272" cy="93"/>
              </a:xfrm>
              <a:custGeom>
                <a:avLst/>
                <a:gdLst>
                  <a:gd name="T0" fmla="*/ 0 w 272"/>
                  <a:gd name="T1" fmla="*/ 93 h 93"/>
                  <a:gd name="T2" fmla="*/ 272 w 272"/>
                  <a:gd name="T3" fmla="*/ 93 h 93"/>
                  <a:gd name="T4" fmla="*/ 272 w 272"/>
                  <a:gd name="T5" fmla="*/ 0 h 93"/>
                  <a:gd name="T6" fmla="*/ 0 w 272"/>
                  <a:gd name="T7" fmla="*/ 0 h 93"/>
                  <a:gd name="T8" fmla="*/ 0 w 272"/>
                  <a:gd name="T9" fmla="*/ 93 h 93"/>
                  <a:gd name="T10" fmla="*/ 14 w 272"/>
                  <a:gd name="T11" fmla="*/ 86 h 93"/>
                  <a:gd name="T12" fmla="*/ 14 w 272"/>
                  <a:gd name="T13" fmla="*/ 7 h 93"/>
                  <a:gd name="T14" fmla="*/ 7 w 272"/>
                  <a:gd name="T15" fmla="*/ 14 h 93"/>
                  <a:gd name="T16" fmla="*/ 265 w 272"/>
                  <a:gd name="T17" fmla="*/ 14 h 93"/>
                  <a:gd name="T18" fmla="*/ 258 w 272"/>
                  <a:gd name="T19" fmla="*/ 7 h 93"/>
                  <a:gd name="T20" fmla="*/ 258 w 272"/>
                  <a:gd name="T21" fmla="*/ 86 h 93"/>
                  <a:gd name="T22" fmla="*/ 265 w 272"/>
                  <a:gd name="T23" fmla="*/ 79 h 93"/>
                  <a:gd name="T24" fmla="*/ 7 w 272"/>
                  <a:gd name="T25" fmla="*/ 79 h 93"/>
                  <a:gd name="T26" fmla="*/ 14 w 272"/>
                  <a:gd name="T27" fmla="*/ 86 h 93"/>
                  <a:gd name="T28" fmla="*/ 0 w 272"/>
                  <a:gd name="T2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93">
                    <a:moveTo>
                      <a:pt x="0" y="93"/>
                    </a:moveTo>
                    <a:lnTo>
                      <a:pt x="272" y="93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93"/>
                    </a:lnTo>
                    <a:lnTo>
                      <a:pt x="14" y="86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265" y="14"/>
                    </a:lnTo>
                    <a:lnTo>
                      <a:pt x="258" y="7"/>
                    </a:lnTo>
                    <a:lnTo>
                      <a:pt x="258" y="86"/>
                    </a:lnTo>
                    <a:lnTo>
                      <a:pt x="265" y="79"/>
                    </a:lnTo>
                    <a:lnTo>
                      <a:pt x="7" y="79"/>
                    </a:lnTo>
                    <a:lnTo>
                      <a:pt x="14" y="86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0" name="Freeform 37"/>
              <p:cNvSpPr>
                <a:spLocks/>
              </p:cNvSpPr>
              <p:nvPr/>
            </p:nvSpPr>
            <p:spPr bwMode="auto">
              <a:xfrm>
                <a:off x="2901" y="3380"/>
                <a:ext cx="289" cy="252"/>
              </a:xfrm>
              <a:custGeom>
                <a:avLst/>
                <a:gdLst>
                  <a:gd name="T0" fmla="*/ 144 w 289"/>
                  <a:gd name="T1" fmla="*/ 252 h 252"/>
                  <a:gd name="T2" fmla="*/ 174 w 289"/>
                  <a:gd name="T3" fmla="*/ 251 h 252"/>
                  <a:gd name="T4" fmla="*/ 200 w 289"/>
                  <a:gd name="T5" fmla="*/ 242 h 252"/>
                  <a:gd name="T6" fmla="*/ 224 w 289"/>
                  <a:gd name="T7" fmla="*/ 230 h 252"/>
                  <a:gd name="T8" fmla="*/ 247 w 289"/>
                  <a:gd name="T9" fmla="*/ 216 h 252"/>
                  <a:gd name="T10" fmla="*/ 265 w 289"/>
                  <a:gd name="T11" fmla="*/ 197 h 252"/>
                  <a:gd name="T12" fmla="*/ 279 w 289"/>
                  <a:gd name="T13" fmla="*/ 175 h 252"/>
                  <a:gd name="T14" fmla="*/ 286 w 289"/>
                  <a:gd name="T15" fmla="*/ 153 h 252"/>
                  <a:gd name="T16" fmla="*/ 289 w 289"/>
                  <a:gd name="T17" fmla="*/ 127 h 252"/>
                  <a:gd name="T18" fmla="*/ 286 w 289"/>
                  <a:gd name="T19" fmla="*/ 101 h 252"/>
                  <a:gd name="T20" fmla="*/ 279 w 289"/>
                  <a:gd name="T21" fmla="*/ 77 h 252"/>
                  <a:gd name="T22" fmla="*/ 265 w 289"/>
                  <a:gd name="T23" fmla="*/ 57 h 252"/>
                  <a:gd name="T24" fmla="*/ 247 w 289"/>
                  <a:gd name="T25" fmla="*/ 38 h 252"/>
                  <a:gd name="T26" fmla="*/ 224 w 289"/>
                  <a:gd name="T27" fmla="*/ 22 h 252"/>
                  <a:gd name="T28" fmla="*/ 200 w 289"/>
                  <a:gd name="T29" fmla="*/ 10 h 252"/>
                  <a:gd name="T30" fmla="*/ 174 w 289"/>
                  <a:gd name="T31" fmla="*/ 2 h 252"/>
                  <a:gd name="T32" fmla="*/ 144 w 289"/>
                  <a:gd name="T33" fmla="*/ 0 h 252"/>
                  <a:gd name="T34" fmla="*/ 116 w 289"/>
                  <a:gd name="T35" fmla="*/ 2 h 252"/>
                  <a:gd name="T36" fmla="*/ 88 w 289"/>
                  <a:gd name="T37" fmla="*/ 10 h 252"/>
                  <a:gd name="T38" fmla="*/ 63 w 289"/>
                  <a:gd name="T39" fmla="*/ 22 h 252"/>
                  <a:gd name="T40" fmla="*/ 42 w 289"/>
                  <a:gd name="T41" fmla="*/ 38 h 252"/>
                  <a:gd name="T42" fmla="*/ 25 w 289"/>
                  <a:gd name="T43" fmla="*/ 57 h 252"/>
                  <a:gd name="T44" fmla="*/ 11 w 289"/>
                  <a:gd name="T45" fmla="*/ 77 h 252"/>
                  <a:gd name="T46" fmla="*/ 4 w 289"/>
                  <a:gd name="T47" fmla="*/ 101 h 252"/>
                  <a:gd name="T48" fmla="*/ 0 w 289"/>
                  <a:gd name="T49" fmla="*/ 127 h 252"/>
                  <a:gd name="T50" fmla="*/ 4 w 289"/>
                  <a:gd name="T51" fmla="*/ 153 h 252"/>
                  <a:gd name="T52" fmla="*/ 11 w 289"/>
                  <a:gd name="T53" fmla="*/ 175 h 252"/>
                  <a:gd name="T54" fmla="*/ 25 w 289"/>
                  <a:gd name="T55" fmla="*/ 197 h 252"/>
                  <a:gd name="T56" fmla="*/ 42 w 289"/>
                  <a:gd name="T57" fmla="*/ 216 h 252"/>
                  <a:gd name="T58" fmla="*/ 63 w 289"/>
                  <a:gd name="T59" fmla="*/ 230 h 252"/>
                  <a:gd name="T60" fmla="*/ 88 w 289"/>
                  <a:gd name="T61" fmla="*/ 242 h 252"/>
                  <a:gd name="T62" fmla="*/ 116 w 289"/>
                  <a:gd name="T63" fmla="*/ 251 h 252"/>
                  <a:gd name="T64" fmla="*/ 144 w 289"/>
                  <a:gd name="T65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9" h="252">
                    <a:moveTo>
                      <a:pt x="144" y="252"/>
                    </a:moveTo>
                    <a:lnTo>
                      <a:pt x="174" y="251"/>
                    </a:lnTo>
                    <a:lnTo>
                      <a:pt x="200" y="242"/>
                    </a:lnTo>
                    <a:lnTo>
                      <a:pt x="224" y="230"/>
                    </a:lnTo>
                    <a:lnTo>
                      <a:pt x="247" y="216"/>
                    </a:lnTo>
                    <a:lnTo>
                      <a:pt x="265" y="197"/>
                    </a:lnTo>
                    <a:lnTo>
                      <a:pt x="279" y="175"/>
                    </a:lnTo>
                    <a:lnTo>
                      <a:pt x="286" y="153"/>
                    </a:lnTo>
                    <a:lnTo>
                      <a:pt x="289" y="127"/>
                    </a:lnTo>
                    <a:lnTo>
                      <a:pt x="286" y="101"/>
                    </a:lnTo>
                    <a:lnTo>
                      <a:pt x="279" y="77"/>
                    </a:lnTo>
                    <a:lnTo>
                      <a:pt x="265" y="57"/>
                    </a:lnTo>
                    <a:lnTo>
                      <a:pt x="247" y="38"/>
                    </a:lnTo>
                    <a:lnTo>
                      <a:pt x="224" y="22"/>
                    </a:lnTo>
                    <a:lnTo>
                      <a:pt x="200" y="10"/>
                    </a:lnTo>
                    <a:lnTo>
                      <a:pt x="174" y="2"/>
                    </a:lnTo>
                    <a:lnTo>
                      <a:pt x="144" y="0"/>
                    </a:lnTo>
                    <a:lnTo>
                      <a:pt x="116" y="2"/>
                    </a:lnTo>
                    <a:lnTo>
                      <a:pt x="88" y="10"/>
                    </a:lnTo>
                    <a:lnTo>
                      <a:pt x="63" y="22"/>
                    </a:lnTo>
                    <a:lnTo>
                      <a:pt x="42" y="38"/>
                    </a:lnTo>
                    <a:lnTo>
                      <a:pt x="25" y="57"/>
                    </a:lnTo>
                    <a:lnTo>
                      <a:pt x="11" y="77"/>
                    </a:lnTo>
                    <a:lnTo>
                      <a:pt x="4" y="101"/>
                    </a:lnTo>
                    <a:lnTo>
                      <a:pt x="0" y="127"/>
                    </a:lnTo>
                    <a:lnTo>
                      <a:pt x="4" y="153"/>
                    </a:lnTo>
                    <a:lnTo>
                      <a:pt x="11" y="175"/>
                    </a:lnTo>
                    <a:lnTo>
                      <a:pt x="25" y="197"/>
                    </a:lnTo>
                    <a:lnTo>
                      <a:pt x="42" y="216"/>
                    </a:lnTo>
                    <a:lnTo>
                      <a:pt x="63" y="230"/>
                    </a:lnTo>
                    <a:lnTo>
                      <a:pt x="88" y="242"/>
                    </a:lnTo>
                    <a:lnTo>
                      <a:pt x="116" y="251"/>
                    </a:lnTo>
                    <a:lnTo>
                      <a:pt x="144" y="25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1" name="Freeform 38"/>
              <p:cNvSpPr>
                <a:spLocks/>
              </p:cNvSpPr>
              <p:nvPr/>
            </p:nvSpPr>
            <p:spPr bwMode="auto">
              <a:xfrm>
                <a:off x="2894" y="3373"/>
                <a:ext cx="303" cy="266"/>
              </a:xfrm>
              <a:custGeom>
                <a:avLst/>
                <a:gdLst>
                  <a:gd name="T0" fmla="*/ 172 w 303"/>
                  <a:gd name="T1" fmla="*/ 264 h 266"/>
                  <a:gd name="T2" fmla="*/ 223 w 303"/>
                  <a:gd name="T3" fmla="*/ 251 h 266"/>
                  <a:gd name="T4" fmla="*/ 253 w 303"/>
                  <a:gd name="T5" fmla="*/ 230 h 266"/>
                  <a:gd name="T6" fmla="*/ 268 w 303"/>
                  <a:gd name="T7" fmla="*/ 218 h 266"/>
                  <a:gd name="T8" fmla="*/ 286 w 303"/>
                  <a:gd name="T9" fmla="*/ 196 h 266"/>
                  <a:gd name="T10" fmla="*/ 293 w 303"/>
                  <a:gd name="T11" fmla="*/ 179 h 266"/>
                  <a:gd name="T12" fmla="*/ 302 w 303"/>
                  <a:gd name="T13" fmla="*/ 155 h 266"/>
                  <a:gd name="T14" fmla="*/ 303 w 303"/>
                  <a:gd name="T15" fmla="*/ 132 h 266"/>
                  <a:gd name="T16" fmla="*/ 300 w 303"/>
                  <a:gd name="T17" fmla="*/ 107 h 266"/>
                  <a:gd name="T18" fmla="*/ 291 w 303"/>
                  <a:gd name="T19" fmla="*/ 81 h 266"/>
                  <a:gd name="T20" fmla="*/ 281 w 303"/>
                  <a:gd name="T21" fmla="*/ 62 h 266"/>
                  <a:gd name="T22" fmla="*/ 263 w 303"/>
                  <a:gd name="T23" fmla="*/ 43 h 266"/>
                  <a:gd name="T24" fmla="*/ 247 w 303"/>
                  <a:gd name="T25" fmla="*/ 29 h 266"/>
                  <a:gd name="T26" fmla="*/ 217 w 303"/>
                  <a:gd name="T27" fmla="*/ 12 h 266"/>
                  <a:gd name="T28" fmla="*/ 128 w 303"/>
                  <a:gd name="T29" fmla="*/ 0 h 266"/>
                  <a:gd name="T30" fmla="*/ 84 w 303"/>
                  <a:gd name="T31" fmla="*/ 12 h 266"/>
                  <a:gd name="T32" fmla="*/ 62 w 303"/>
                  <a:gd name="T33" fmla="*/ 26 h 266"/>
                  <a:gd name="T34" fmla="*/ 33 w 303"/>
                  <a:gd name="T35" fmla="*/ 47 h 266"/>
                  <a:gd name="T36" fmla="*/ 16 w 303"/>
                  <a:gd name="T37" fmla="*/ 69 h 266"/>
                  <a:gd name="T38" fmla="*/ 9 w 303"/>
                  <a:gd name="T39" fmla="*/ 86 h 266"/>
                  <a:gd name="T40" fmla="*/ 0 w 303"/>
                  <a:gd name="T41" fmla="*/ 112 h 266"/>
                  <a:gd name="T42" fmla="*/ 5 w 303"/>
                  <a:gd name="T43" fmla="*/ 173 h 266"/>
                  <a:gd name="T44" fmla="*/ 14 w 303"/>
                  <a:gd name="T45" fmla="*/ 191 h 266"/>
                  <a:gd name="T46" fmla="*/ 26 w 303"/>
                  <a:gd name="T47" fmla="*/ 208 h 266"/>
                  <a:gd name="T48" fmla="*/ 55 w 303"/>
                  <a:gd name="T49" fmla="*/ 235 h 266"/>
                  <a:gd name="T50" fmla="*/ 79 w 303"/>
                  <a:gd name="T51" fmla="*/ 251 h 266"/>
                  <a:gd name="T52" fmla="*/ 98 w 303"/>
                  <a:gd name="T53" fmla="*/ 258 h 266"/>
                  <a:gd name="T54" fmla="*/ 149 w 303"/>
                  <a:gd name="T55" fmla="*/ 266 h 266"/>
                  <a:gd name="T56" fmla="*/ 153 w 303"/>
                  <a:gd name="T57" fmla="*/ 252 h 266"/>
                  <a:gd name="T58" fmla="*/ 102 w 303"/>
                  <a:gd name="T59" fmla="*/ 244 h 266"/>
                  <a:gd name="T60" fmla="*/ 86 w 303"/>
                  <a:gd name="T61" fmla="*/ 237 h 266"/>
                  <a:gd name="T62" fmla="*/ 62 w 303"/>
                  <a:gd name="T63" fmla="*/ 225 h 266"/>
                  <a:gd name="T64" fmla="*/ 37 w 303"/>
                  <a:gd name="T65" fmla="*/ 198 h 266"/>
                  <a:gd name="T66" fmla="*/ 28 w 303"/>
                  <a:gd name="T67" fmla="*/ 184 h 266"/>
                  <a:gd name="T68" fmla="*/ 19 w 303"/>
                  <a:gd name="T69" fmla="*/ 167 h 266"/>
                  <a:gd name="T70" fmla="*/ 14 w 303"/>
                  <a:gd name="T71" fmla="*/ 151 h 266"/>
                  <a:gd name="T72" fmla="*/ 16 w 303"/>
                  <a:gd name="T73" fmla="*/ 110 h 266"/>
                  <a:gd name="T74" fmla="*/ 25 w 303"/>
                  <a:gd name="T75" fmla="*/ 88 h 266"/>
                  <a:gd name="T76" fmla="*/ 32 w 303"/>
                  <a:gd name="T77" fmla="*/ 72 h 266"/>
                  <a:gd name="T78" fmla="*/ 49 w 303"/>
                  <a:gd name="T79" fmla="*/ 53 h 266"/>
                  <a:gd name="T80" fmla="*/ 79 w 303"/>
                  <a:gd name="T81" fmla="*/ 29 h 266"/>
                  <a:gd name="T82" fmla="*/ 98 w 303"/>
                  <a:gd name="T83" fmla="*/ 23 h 266"/>
                  <a:gd name="T84" fmla="*/ 151 w 303"/>
                  <a:gd name="T85" fmla="*/ 14 h 266"/>
                  <a:gd name="T86" fmla="*/ 210 w 303"/>
                  <a:gd name="T87" fmla="*/ 26 h 266"/>
                  <a:gd name="T88" fmla="*/ 237 w 303"/>
                  <a:gd name="T89" fmla="*/ 40 h 266"/>
                  <a:gd name="T90" fmla="*/ 253 w 303"/>
                  <a:gd name="T91" fmla="*/ 53 h 266"/>
                  <a:gd name="T92" fmla="*/ 270 w 303"/>
                  <a:gd name="T93" fmla="*/ 72 h 266"/>
                  <a:gd name="T94" fmla="*/ 277 w 303"/>
                  <a:gd name="T95" fmla="*/ 88 h 266"/>
                  <a:gd name="T96" fmla="*/ 286 w 303"/>
                  <a:gd name="T97" fmla="*/ 110 h 266"/>
                  <a:gd name="T98" fmla="*/ 289 w 303"/>
                  <a:gd name="T99" fmla="*/ 136 h 266"/>
                  <a:gd name="T100" fmla="*/ 288 w 303"/>
                  <a:gd name="T101" fmla="*/ 151 h 266"/>
                  <a:gd name="T102" fmla="*/ 282 w 303"/>
                  <a:gd name="T103" fmla="*/ 167 h 266"/>
                  <a:gd name="T104" fmla="*/ 274 w 303"/>
                  <a:gd name="T105" fmla="*/ 184 h 266"/>
                  <a:gd name="T106" fmla="*/ 265 w 303"/>
                  <a:gd name="T107" fmla="*/ 198 h 266"/>
                  <a:gd name="T108" fmla="*/ 247 w 303"/>
                  <a:gd name="T109" fmla="*/ 216 h 266"/>
                  <a:gd name="T110" fmla="*/ 223 w 303"/>
                  <a:gd name="T111" fmla="*/ 235 h 266"/>
                  <a:gd name="T112" fmla="*/ 205 w 303"/>
                  <a:gd name="T113" fmla="*/ 242 h 266"/>
                  <a:gd name="T114" fmla="*/ 149 w 303"/>
                  <a:gd name="T115" fmla="*/ 25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3" h="266">
                    <a:moveTo>
                      <a:pt x="153" y="266"/>
                    </a:moveTo>
                    <a:lnTo>
                      <a:pt x="158" y="264"/>
                    </a:lnTo>
                    <a:lnTo>
                      <a:pt x="172" y="264"/>
                    </a:lnTo>
                    <a:lnTo>
                      <a:pt x="209" y="256"/>
                    </a:lnTo>
                    <a:lnTo>
                      <a:pt x="217" y="252"/>
                    </a:lnTo>
                    <a:lnTo>
                      <a:pt x="223" y="251"/>
                    </a:lnTo>
                    <a:lnTo>
                      <a:pt x="230" y="246"/>
                    </a:lnTo>
                    <a:lnTo>
                      <a:pt x="247" y="235"/>
                    </a:lnTo>
                    <a:lnTo>
                      <a:pt x="253" y="230"/>
                    </a:lnTo>
                    <a:lnTo>
                      <a:pt x="258" y="227"/>
                    </a:lnTo>
                    <a:lnTo>
                      <a:pt x="263" y="222"/>
                    </a:lnTo>
                    <a:lnTo>
                      <a:pt x="268" y="218"/>
                    </a:lnTo>
                    <a:lnTo>
                      <a:pt x="275" y="208"/>
                    </a:lnTo>
                    <a:lnTo>
                      <a:pt x="281" y="203"/>
                    </a:lnTo>
                    <a:lnTo>
                      <a:pt x="286" y="196"/>
                    </a:lnTo>
                    <a:lnTo>
                      <a:pt x="288" y="191"/>
                    </a:lnTo>
                    <a:lnTo>
                      <a:pt x="291" y="186"/>
                    </a:lnTo>
                    <a:lnTo>
                      <a:pt x="293" y="179"/>
                    </a:lnTo>
                    <a:lnTo>
                      <a:pt x="296" y="173"/>
                    </a:lnTo>
                    <a:lnTo>
                      <a:pt x="300" y="160"/>
                    </a:lnTo>
                    <a:lnTo>
                      <a:pt x="302" y="155"/>
                    </a:lnTo>
                    <a:lnTo>
                      <a:pt x="302" y="141"/>
                    </a:lnTo>
                    <a:lnTo>
                      <a:pt x="303" y="136"/>
                    </a:lnTo>
                    <a:lnTo>
                      <a:pt x="303" y="132"/>
                    </a:lnTo>
                    <a:lnTo>
                      <a:pt x="302" y="127"/>
                    </a:lnTo>
                    <a:lnTo>
                      <a:pt x="302" y="112"/>
                    </a:lnTo>
                    <a:lnTo>
                      <a:pt x="300" y="107"/>
                    </a:lnTo>
                    <a:lnTo>
                      <a:pt x="296" y="91"/>
                    </a:lnTo>
                    <a:lnTo>
                      <a:pt x="293" y="86"/>
                    </a:lnTo>
                    <a:lnTo>
                      <a:pt x="291" y="81"/>
                    </a:lnTo>
                    <a:lnTo>
                      <a:pt x="288" y="74"/>
                    </a:lnTo>
                    <a:lnTo>
                      <a:pt x="286" y="69"/>
                    </a:lnTo>
                    <a:lnTo>
                      <a:pt x="281" y="62"/>
                    </a:lnTo>
                    <a:lnTo>
                      <a:pt x="275" y="57"/>
                    </a:lnTo>
                    <a:lnTo>
                      <a:pt x="268" y="47"/>
                    </a:lnTo>
                    <a:lnTo>
                      <a:pt x="263" y="43"/>
                    </a:lnTo>
                    <a:lnTo>
                      <a:pt x="258" y="38"/>
                    </a:lnTo>
                    <a:lnTo>
                      <a:pt x="253" y="35"/>
                    </a:lnTo>
                    <a:lnTo>
                      <a:pt x="247" y="29"/>
                    </a:lnTo>
                    <a:lnTo>
                      <a:pt x="230" y="19"/>
                    </a:lnTo>
                    <a:lnTo>
                      <a:pt x="223" y="14"/>
                    </a:lnTo>
                    <a:lnTo>
                      <a:pt x="217" y="12"/>
                    </a:lnTo>
                    <a:lnTo>
                      <a:pt x="209" y="9"/>
                    </a:lnTo>
                    <a:lnTo>
                      <a:pt x="172" y="0"/>
                    </a:lnTo>
                    <a:lnTo>
                      <a:pt x="128" y="0"/>
                    </a:lnTo>
                    <a:lnTo>
                      <a:pt x="98" y="7"/>
                    </a:lnTo>
                    <a:lnTo>
                      <a:pt x="91" y="9"/>
                    </a:lnTo>
                    <a:lnTo>
                      <a:pt x="84" y="12"/>
                    </a:lnTo>
                    <a:lnTo>
                      <a:pt x="79" y="14"/>
                    </a:lnTo>
                    <a:lnTo>
                      <a:pt x="72" y="19"/>
                    </a:lnTo>
                    <a:lnTo>
                      <a:pt x="62" y="26"/>
                    </a:lnTo>
                    <a:lnTo>
                      <a:pt x="55" y="29"/>
                    </a:lnTo>
                    <a:lnTo>
                      <a:pt x="39" y="43"/>
                    </a:lnTo>
                    <a:lnTo>
                      <a:pt x="33" y="47"/>
                    </a:lnTo>
                    <a:lnTo>
                      <a:pt x="26" y="57"/>
                    </a:lnTo>
                    <a:lnTo>
                      <a:pt x="21" y="62"/>
                    </a:lnTo>
                    <a:lnTo>
                      <a:pt x="16" y="69"/>
                    </a:lnTo>
                    <a:lnTo>
                      <a:pt x="14" y="74"/>
                    </a:lnTo>
                    <a:lnTo>
                      <a:pt x="11" y="81"/>
                    </a:lnTo>
                    <a:lnTo>
                      <a:pt x="9" y="86"/>
                    </a:lnTo>
                    <a:lnTo>
                      <a:pt x="5" y="91"/>
                    </a:lnTo>
                    <a:lnTo>
                      <a:pt x="2" y="107"/>
                    </a:lnTo>
                    <a:lnTo>
                      <a:pt x="0" y="112"/>
                    </a:lnTo>
                    <a:lnTo>
                      <a:pt x="0" y="155"/>
                    </a:lnTo>
                    <a:lnTo>
                      <a:pt x="2" y="160"/>
                    </a:lnTo>
                    <a:lnTo>
                      <a:pt x="5" y="173"/>
                    </a:lnTo>
                    <a:lnTo>
                      <a:pt x="9" y="179"/>
                    </a:lnTo>
                    <a:lnTo>
                      <a:pt x="11" y="186"/>
                    </a:lnTo>
                    <a:lnTo>
                      <a:pt x="14" y="191"/>
                    </a:lnTo>
                    <a:lnTo>
                      <a:pt x="16" y="196"/>
                    </a:lnTo>
                    <a:lnTo>
                      <a:pt x="21" y="203"/>
                    </a:lnTo>
                    <a:lnTo>
                      <a:pt x="26" y="208"/>
                    </a:lnTo>
                    <a:lnTo>
                      <a:pt x="33" y="218"/>
                    </a:lnTo>
                    <a:lnTo>
                      <a:pt x="39" y="222"/>
                    </a:lnTo>
                    <a:lnTo>
                      <a:pt x="55" y="235"/>
                    </a:lnTo>
                    <a:lnTo>
                      <a:pt x="62" y="239"/>
                    </a:lnTo>
                    <a:lnTo>
                      <a:pt x="72" y="246"/>
                    </a:lnTo>
                    <a:lnTo>
                      <a:pt x="79" y="251"/>
                    </a:lnTo>
                    <a:lnTo>
                      <a:pt x="84" y="252"/>
                    </a:lnTo>
                    <a:lnTo>
                      <a:pt x="91" y="256"/>
                    </a:lnTo>
                    <a:lnTo>
                      <a:pt x="98" y="258"/>
                    </a:lnTo>
                    <a:lnTo>
                      <a:pt x="128" y="264"/>
                    </a:lnTo>
                    <a:lnTo>
                      <a:pt x="142" y="264"/>
                    </a:lnTo>
                    <a:lnTo>
                      <a:pt x="149" y="266"/>
                    </a:lnTo>
                    <a:lnTo>
                      <a:pt x="153" y="266"/>
                    </a:lnTo>
                    <a:lnTo>
                      <a:pt x="149" y="252"/>
                    </a:lnTo>
                    <a:lnTo>
                      <a:pt x="153" y="252"/>
                    </a:lnTo>
                    <a:lnTo>
                      <a:pt x="142" y="251"/>
                    </a:lnTo>
                    <a:lnTo>
                      <a:pt x="128" y="251"/>
                    </a:lnTo>
                    <a:lnTo>
                      <a:pt x="102" y="244"/>
                    </a:lnTo>
                    <a:lnTo>
                      <a:pt x="98" y="242"/>
                    </a:lnTo>
                    <a:lnTo>
                      <a:pt x="91" y="239"/>
                    </a:lnTo>
                    <a:lnTo>
                      <a:pt x="86" y="237"/>
                    </a:lnTo>
                    <a:lnTo>
                      <a:pt x="79" y="235"/>
                    </a:lnTo>
                    <a:lnTo>
                      <a:pt x="69" y="228"/>
                    </a:lnTo>
                    <a:lnTo>
                      <a:pt x="62" y="225"/>
                    </a:lnTo>
                    <a:lnTo>
                      <a:pt x="49" y="211"/>
                    </a:lnTo>
                    <a:lnTo>
                      <a:pt x="44" y="208"/>
                    </a:lnTo>
                    <a:lnTo>
                      <a:pt x="37" y="198"/>
                    </a:lnTo>
                    <a:lnTo>
                      <a:pt x="32" y="192"/>
                    </a:lnTo>
                    <a:lnTo>
                      <a:pt x="30" y="189"/>
                    </a:lnTo>
                    <a:lnTo>
                      <a:pt x="28" y="184"/>
                    </a:lnTo>
                    <a:lnTo>
                      <a:pt x="25" y="179"/>
                    </a:lnTo>
                    <a:lnTo>
                      <a:pt x="23" y="172"/>
                    </a:lnTo>
                    <a:lnTo>
                      <a:pt x="19" y="167"/>
                    </a:lnTo>
                    <a:lnTo>
                      <a:pt x="18" y="163"/>
                    </a:lnTo>
                    <a:lnTo>
                      <a:pt x="16" y="156"/>
                    </a:lnTo>
                    <a:lnTo>
                      <a:pt x="14" y="151"/>
                    </a:lnTo>
                    <a:lnTo>
                      <a:pt x="14" y="134"/>
                    </a:lnTo>
                    <a:lnTo>
                      <a:pt x="14" y="115"/>
                    </a:lnTo>
                    <a:lnTo>
                      <a:pt x="16" y="110"/>
                    </a:lnTo>
                    <a:lnTo>
                      <a:pt x="19" y="98"/>
                    </a:lnTo>
                    <a:lnTo>
                      <a:pt x="23" y="93"/>
                    </a:lnTo>
                    <a:lnTo>
                      <a:pt x="25" y="88"/>
                    </a:lnTo>
                    <a:lnTo>
                      <a:pt x="28" y="81"/>
                    </a:lnTo>
                    <a:lnTo>
                      <a:pt x="30" y="76"/>
                    </a:lnTo>
                    <a:lnTo>
                      <a:pt x="32" y="72"/>
                    </a:lnTo>
                    <a:lnTo>
                      <a:pt x="37" y="67"/>
                    </a:lnTo>
                    <a:lnTo>
                      <a:pt x="44" y="57"/>
                    </a:lnTo>
                    <a:lnTo>
                      <a:pt x="49" y="53"/>
                    </a:lnTo>
                    <a:lnTo>
                      <a:pt x="62" y="40"/>
                    </a:lnTo>
                    <a:lnTo>
                      <a:pt x="69" y="36"/>
                    </a:lnTo>
                    <a:lnTo>
                      <a:pt x="79" y="29"/>
                    </a:lnTo>
                    <a:lnTo>
                      <a:pt x="86" y="28"/>
                    </a:lnTo>
                    <a:lnTo>
                      <a:pt x="91" y="26"/>
                    </a:lnTo>
                    <a:lnTo>
                      <a:pt x="98" y="23"/>
                    </a:lnTo>
                    <a:lnTo>
                      <a:pt x="102" y="21"/>
                    </a:lnTo>
                    <a:lnTo>
                      <a:pt x="128" y="14"/>
                    </a:lnTo>
                    <a:lnTo>
                      <a:pt x="151" y="14"/>
                    </a:lnTo>
                    <a:lnTo>
                      <a:pt x="172" y="14"/>
                    </a:lnTo>
                    <a:lnTo>
                      <a:pt x="205" y="23"/>
                    </a:lnTo>
                    <a:lnTo>
                      <a:pt x="210" y="26"/>
                    </a:lnTo>
                    <a:lnTo>
                      <a:pt x="216" y="28"/>
                    </a:lnTo>
                    <a:lnTo>
                      <a:pt x="223" y="29"/>
                    </a:lnTo>
                    <a:lnTo>
                      <a:pt x="237" y="40"/>
                    </a:lnTo>
                    <a:lnTo>
                      <a:pt x="242" y="45"/>
                    </a:lnTo>
                    <a:lnTo>
                      <a:pt x="247" y="48"/>
                    </a:lnTo>
                    <a:lnTo>
                      <a:pt x="253" y="53"/>
                    </a:lnTo>
                    <a:lnTo>
                      <a:pt x="258" y="57"/>
                    </a:lnTo>
                    <a:lnTo>
                      <a:pt x="265" y="67"/>
                    </a:lnTo>
                    <a:lnTo>
                      <a:pt x="270" y="72"/>
                    </a:lnTo>
                    <a:lnTo>
                      <a:pt x="272" y="76"/>
                    </a:lnTo>
                    <a:lnTo>
                      <a:pt x="274" y="81"/>
                    </a:lnTo>
                    <a:lnTo>
                      <a:pt x="277" y="88"/>
                    </a:lnTo>
                    <a:lnTo>
                      <a:pt x="279" y="93"/>
                    </a:lnTo>
                    <a:lnTo>
                      <a:pt x="282" y="98"/>
                    </a:lnTo>
                    <a:lnTo>
                      <a:pt x="286" y="110"/>
                    </a:lnTo>
                    <a:lnTo>
                      <a:pt x="288" y="115"/>
                    </a:lnTo>
                    <a:lnTo>
                      <a:pt x="288" y="127"/>
                    </a:lnTo>
                    <a:lnTo>
                      <a:pt x="289" y="136"/>
                    </a:lnTo>
                    <a:lnTo>
                      <a:pt x="289" y="132"/>
                    </a:lnTo>
                    <a:lnTo>
                      <a:pt x="288" y="137"/>
                    </a:lnTo>
                    <a:lnTo>
                      <a:pt x="288" y="151"/>
                    </a:lnTo>
                    <a:lnTo>
                      <a:pt x="286" y="156"/>
                    </a:lnTo>
                    <a:lnTo>
                      <a:pt x="284" y="163"/>
                    </a:lnTo>
                    <a:lnTo>
                      <a:pt x="282" y="167"/>
                    </a:lnTo>
                    <a:lnTo>
                      <a:pt x="279" y="172"/>
                    </a:lnTo>
                    <a:lnTo>
                      <a:pt x="277" y="179"/>
                    </a:lnTo>
                    <a:lnTo>
                      <a:pt x="274" y="184"/>
                    </a:lnTo>
                    <a:lnTo>
                      <a:pt x="272" y="189"/>
                    </a:lnTo>
                    <a:lnTo>
                      <a:pt x="270" y="192"/>
                    </a:lnTo>
                    <a:lnTo>
                      <a:pt x="265" y="198"/>
                    </a:lnTo>
                    <a:lnTo>
                      <a:pt x="258" y="208"/>
                    </a:lnTo>
                    <a:lnTo>
                      <a:pt x="253" y="211"/>
                    </a:lnTo>
                    <a:lnTo>
                      <a:pt x="247" y="216"/>
                    </a:lnTo>
                    <a:lnTo>
                      <a:pt x="242" y="220"/>
                    </a:lnTo>
                    <a:lnTo>
                      <a:pt x="237" y="225"/>
                    </a:lnTo>
                    <a:lnTo>
                      <a:pt x="223" y="235"/>
                    </a:lnTo>
                    <a:lnTo>
                      <a:pt x="216" y="237"/>
                    </a:lnTo>
                    <a:lnTo>
                      <a:pt x="210" y="239"/>
                    </a:lnTo>
                    <a:lnTo>
                      <a:pt x="205" y="242"/>
                    </a:lnTo>
                    <a:lnTo>
                      <a:pt x="172" y="251"/>
                    </a:lnTo>
                    <a:lnTo>
                      <a:pt x="158" y="251"/>
                    </a:lnTo>
                    <a:lnTo>
                      <a:pt x="149" y="252"/>
                    </a:lnTo>
                    <a:lnTo>
                      <a:pt x="153" y="2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2" name="Freeform 39"/>
              <p:cNvSpPr>
                <a:spLocks/>
              </p:cNvSpPr>
              <p:nvPr/>
            </p:nvSpPr>
            <p:spPr bwMode="auto">
              <a:xfrm>
                <a:off x="2917" y="3608"/>
                <a:ext cx="259" cy="84"/>
              </a:xfrm>
              <a:custGeom>
                <a:avLst/>
                <a:gdLst>
                  <a:gd name="T0" fmla="*/ 212 w 259"/>
                  <a:gd name="T1" fmla="*/ 0 h 84"/>
                  <a:gd name="T2" fmla="*/ 259 w 259"/>
                  <a:gd name="T3" fmla="*/ 84 h 84"/>
                  <a:gd name="T4" fmla="*/ 0 w 259"/>
                  <a:gd name="T5" fmla="*/ 84 h 84"/>
                  <a:gd name="T6" fmla="*/ 47 w 259"/>
                  <a:gd name="T7" fmla="*/ 0 h 84"/>
                  <a:gd name="T8" fmla="*/ 212 w 259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84">
                    <a:moveTo>
                      <a:pt x="212" y="0"/>
                    </a:moveTo>
                    <a:lnTo>
                      <a:pt x="259" y="84"/>
                    </a:lnTo>
                    <a:lnTo>
                      <a:pt x="0" y="84"/>
                    </a:lnTo>
                    <a:lnTo>
                      <a:pt x="47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3" name="Freeform 40"/>
              <p:cNvSpPr>
                <a:spLocks/>
              </p:cNvSpPr>
              <p:nvPr/>
            </p:nvSpPr>
            <p:spPr bwMode="auto">
              <a:xfrm>
                <a:off x="2906" y="3603"/>
                <a:ext cx="281" cy="96"/>
              </a:xfrm>
              <a:custGeom>
                <a:avLst/>
                <a:gdLst>
                  <a:gd name="T0" fmla="*/ 223 w 281"/>
                  <a:gd name="T1" fmla="*/ 12 h 96"/>
                  <a:gd name="T2" fmla="*/ 216 w 281"/>
                  <a:gd name="T3" fmla="*/ 9 h 96"/>
                  <a:gd name="T4" fmla="*/ 263 w 281"/>
                  <a:gd name="T5" fmla="*/ 93 h 96"/>
                  <a:gd name="T6" fmla="*/ 270 w 281"/>
                  <a:gd name="T7" fmla="*/ 82 h 96"/>
                  <a:gd name="T8" fmla="*/ 11 w 281"/>
                  <a:gd name="T9" fmla="*/ 82 h 96"/>
                  <a:gd name="T10" fmla="*/ 18 w 281"/>
                  <a:gd name="T11" fmla="*/ 93 h 96"/>
                  <a:gd name="T12" fmla="*/ 65 w 281"/>
                  <a:gd name="T13" fmla="*/ 9 h 96"/>
                  <a:gd name="T14" fmla="*/ 58 w 281"/>
                  <a:gd name="T15" fmla="*/ 12 h 96"/>
                  <a:gd name="T16" fmla="*/ 223 w 281"/>
                  <a:gd name="T17" fmla="*/ 12 h 96"/>
                  <a:gd name="T18" fmla="*/ 227 w 281"/>
                  <a:gd name="T19" fmla="*/ 0 h 96"/>
                  <a:gd name="T20" fmla="*/ 55 w 281"/>
                  <a:gd name="T21" fmla="*/ 0 h 96"/>
                  <a:gd name="T22" fmla="*/ 0 w 281"/>
                  <a:gd name="T23" fmla="*/ 96 h 96"/>
                  <a:gd name="T24" fmla="*/ 281 w 281"/>
                  <a:gd name="T25" fmla="*/ 96 h 96"/>
                  <a:gd name="T26" fmla="*/ 227 w 281"/>
                  <a:gd name="T27" fmla="*/ 0 h 96"/>
                  <a:gd name="T28" fmla="*/ 223 w 281"/>
                  <a:gd name="T29" fmla="*/ 1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1" h="96">
                    <a:moveTo>
                      <a:pt x="223" y="12"/>
                    </a:moveTo>
                    <a:lnTo>
                      <a:pt x="216" y="9"/>
                    </a:lnTo>
                    <a:lnTo>
                      <a:pt x="263" y="93"/>
                    </a:lnTo>
                    <a:lnTo>
                      <a:pt x="270" y="82"/>
                    </a:lnTo>
                    <a:lnTo>
                      <a:pt x="11" y="82"/>
                    </a:lnTo>
                    <a:lnTo>
                      <a:pt x="18" y="93"/>
                    </a:lnTo>
                    <a:lnTo>
                      <a:pt x="65" y="9"/>
                    </a:lnTo>
                    <a:lnTo>
                      <a:pt x="58" y="12"/>
                    </a:lnTo>
                    <a:lnTo>
                      <a:pt x="223" y="12"/>
                    </a:lnTo>
                    <a:lnTo>
                      <a:pt x="227" y="0"/>
                    </a:lnTo>
                    <a:lnTo>
                      <a:pt x="55" y="0"/>
                    </a:lnTo>
                    <a:lnTo>
                      <a:pt x="0" y="96"/>
                    </a:lnTo>
                    <a:lnTo>
                      <a:pt x="281" y="96"/>
                    </a:lnTo>
                    <a:lnTo>
                      <a:pt x="227" y="0"/>
                    </a:lnTo>
                    <a:lnTo>
                      <a:pt x="223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4" name="Freeform 41"/>
              <p:cNvSpPr>
                <a:spLocks/>
              </p:cNvSpPr>
              <p:nvPr/>
            </p:nvSpPr>
            <p:spPr bwMode="auto">
              <a:xfrm>
                <a:off x="5426" y="1312"/>
                <a:ext cx="181" cy="2245"/>
              </a:xfrm>
              <a:custGeom>
                <a:avLst/>
                <a:gdLst>
                  <a:gd name="T0" fmla="*/ 56 w 181"/>
                  <a:gd name="T1" fmla="*/ 0 h 2245"/>
                  <a:gd name="T2" fmla="*/ 125 w 181"/>
                  <a:gd name="T3" fmla="*/ 0 h 2245"/>
                  <a:gd name="T4" fmla="*/ 181 w 181"/>
                  <a:gd name="T5" fmla="*/ 2245 h 2245"/>
                  <a:gd name="T6" fmla="*/ 56 w 181"/>
                  <a:gd name="T7" fmla="*/ 2245 h 2245"/>
                  <a:gd name="T8" fmla="*/ 0 w 181"/>
                  <a:gd name="T9" fmla="*/ 2245 h 2245"/>
                  <a:gd name="T10" fmla="*/ 56 w 181"/>
                  <a:gd name="T11" fmla="*/ 0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2245">
                    <a:moveTo>
                      <a:pt x="56" y="0"/>
                    </a:moveTo>
                    <a:lnTo>
                      <a:pt x="125" y="0"/>
                    </a:lnTo>
                    <a:lnTo>
                      <a:pt x="181" y="2245"/>
                    </a:lnTo>
                    <a:lnTo>
                      <a:pt x="56" y="2245"/>
                    </a:lnTo>
                    <a:lnTo>
                      <a:pt x="0" y="2245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5" name="Freeform 42"/>
              <p:cNvSpPr>
                <a:spLocks/>
              </p:cNvSpPr>
              <p:nvPr/>
            </p:nvSpPr>
            <p:spPr bwMode="auto">
              <a:xfrm>
                <a:off x="5419" y="1305"/>
                <a:ext cx="195" cy="2257"/>
              </a:xfrm>
              <a:custGeom>
                <a:avLst/>
                <a:gdLst>
                  <a:gd name="T0" fmla="*/ 70 w 195"/>
                  <a:gd name="T1" fmla="*/ 7 h 2257"/>
                  <a:gd name="T2" fmla="*/ 63 w 195"/>
                  <a:gd name="T3" fmla="*/ 14 h 2257"/>
                  <a:gd name="T4" fmla="*/ 132 w 195"/>
                  <a:gd name="T5" fmla="*/ 14 h 2257"/>
                  <a:gd name="T6" fmla="*/ 125 w 195"/>
                  <a:gd name="T7" fmla="*/ 7 h 2257"/>
                  <a:gd name="T8" fmla="*/ 181 w 195"/>
                  <a:gd name="T9" fmla="*/ 2252 h 2257"/>
                  <a:gd name="T10" fmla="*/ 188 w 195"/>
                  <a:gd name="T11" fmla="*/ 2245 h 2257"/>
                  <a:gd name="T12" fmla="*/ 7 w 195"/>
                  <a:gd name="T13" fmla="*/ 2245 h 2257"/>
                  <a:gd name="T14" fmla="*/ 14 w 195"/>
                  <a:gd name="T15" fmla="*/ 2252 h 2257"/>
                  <a:gd name="T16" fmla="*/ 70 w 195"/>
                  <a:gd name="T17" fmla="*/ 7 h 2257"/>
                  <a:gd name="T18" fmla="*/ 58 w 195"/>
                  <a:gd name="T19" fmla="*/ 0 h 2257"/>
                  <a:gd name="T20" fmla="*/ 0 w 195"/>
                  <a:gd name="T21" fmla="*/ 2257 h 2257"/>
                  <a:gd name="T22" fmla="*/ 195 w 195"/>
                  <a:gd name="T23" fmla="*/ 2257 h 2257"/>
                  <a:gd name="T24" fmla="*/ 137 w 195"/>
                  <a:gd name="T25" fmla="*/ 0 h 2257"/>
                  <a:gd name="T26" fmla="*/ 58 w 195"/>
                  <a:gd name="T27" fmla="*/ 0 h 2257"/>
                  <a:gd name="T28" fmla="*/ 70 w 195"/>
                  <a:gd name="T29" fmla="*/ 7 h 2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5" h="2257">
                    <a:moveTo>
                      <a:pt x="70" y="7"/>
                    </a:moveTo>
                    <a:lnTo>
                      <a:pt x="63" y="14"/>
                    </a:lnTo>
                    <a:lnTo>
                      <a:pt x="132" y="14"/>
                    </a:lnTo>
                    <a:lnTo>
                      <a:pt x="125" y="7"/>
                    </a:lnTo>
                    <a:lnTo>
                      <a:pt x="181" y="2252"/>
                    </a:lnTo>
                    <a:lnTo>
                      <a:pt x="188" y="2245"/>
                    </a:lnTo>
                    <a:lnTo>
                      <a:pt x="7" y="2245"/>
                    </a:lnTo>
                    <a:lnTo>
                      <a:pt x="14" y="2252"/>
                    </a:lnTo>
                    <a:lnTo>
                      <a:pt x="70" y="7"/>
                    </a:lnTo>
                    <a:lnTo>
                      <a:pt x="58" y="0"/>
                    </a:lnTo>
                    <a:lnTo>
                      <a:pt x="0" y="2257"/>
                    </a:lnTo>
                    <a:lnTo>
                      <a:pt x="195" y="2257"/>
                    </a:lnTo>
                    <a:lnTo>
                      <a:pt x="137" y="0"/>
                    </a:lnTo>
                    <a:lnTo>
                      <a:pt x="58" y="0"/>
                    </a:lnTo>
                    <a:lnTo>
                      <a:pt x="7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6" name="Rectangle 43"/>
              <p:cNvSpPr>
                <a:spLocks noChangeArrowheads="1"/>
              </p:cNvSpPr>
              <p:nvPr/>
            </p:nvSpPr>
            <p:spPr bwMode="auto">
              <a:xfrm>
                <a:off x="5220" y="3179"/>
                <a:ext cx="189" cy="1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7" name="Freeform 44"/>
              <p:cNvSpPr>
                <a:spLocks/>
              </p:cNvSpPr>
              <p:nvPr/>
            </p:nvSpPr>
            <p:spPr bwMode="auto">
              <a:xfrm>
                <a:off x="5393" y="3164"/>
                <a:ext cx="18" cy="45"/>
              </a:xfrm>
              <a:custGeom>
                <a:avLst/>
                <a:gdLst>
                  <a:gd name="T0" fmla="*/ 0 w 18"/>
                  <a:gd name="T1" fmla="*/ 0 h 45"/>
                  <a:gd name="T2" fmla="*/ 0 w 18"/>
                  <a:gd name="T3" fmla="*/ 45 h 45"/>
                  <a:gd name="T4" fmla="*/ 2 w 18"/>
                  <a:gd name="T5" fmla="*/ 45 h 45"/>
                  <a:gd name="T6" fmla="*/ 18 w 18"/>
                  <a:gd name="T7" fmla="*/ 22 h 45"/>
                  <a:gd name="T8" fmla="*/ 2 w 18"/>
                  <a:gd name="T9" fmla="*/ 0 h 45"/>
                  <a:gd name="T10" fmla="*/ 0 w 18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45"/>
                    </a:lnTo>
                    <a:lnTo>
                      <a:pt x="18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8" name="Freeform 45"/>
              <p:cNvSpPr>
                <a:spLocks/>
              </p:cNvSpPr>
              <p:nvPr/>
            </p:nvSpPr>
            <p:spPr bwMode="auto">
              <a:xfrm>
                <a:off x="5383" y="3157"/>
                <a:ext cx="57" cy="57"/>
              </a:xfrm>
              <a:custGeom>
                <a:avLst/>
                <a:gdLst>
                  <a:gd name="T0" fmla="*/ 0 w 57"/>
                  <a:gd name="T1" fmla="*/ 0 h 57"/>
                  <a:gd name="T2" fmla="*/ 57 w 57"/>
                  <a:gd name="T3" fmla="*/ 29 h 57"/>
                  <a:gd name="T4" fmla="*/ 0 w 57"/>
                  <a:gd name="T5" fmla="*/ 57 h 57"/>
                  <a:gd name="T6" fmla="*/ 28 w 57"/>
                  <a:gd name="T7" fmla="*/ 29 h 57"/>
                  <a:gd name="T8" fmla="*/ 0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57" y="29"/>
                    </a:lnTo>
                    <a:lnTo>
                      <a:pt x="0" y="57"/>
                    </a:lnTo>
                    <a:lnTo>
                      <a:pt x="28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79" name="Freeform 46"/>
              <p:cNvSpPr>
                <a:spLocks/>
              </p:cNvSpPr>
              <p:nvPr/>
            </p:nvSpPr>
            <p:spPr bwMode="auto">
              <a:xfrm>
                <a:off x="1422" y="2637"/>
                <a:ext cx="1369" cy="923"/>
              </a:xfrm>
              <a:custGeom>
                <a:avLst/>
                <a:gdLst>
                  <a:gd name="T0" fmla="*/ 1369 w 1369"/>
                  <a:gd name="T1" fmla="*/ 774 h 923"/>
                  <a:gd name="T2" fmla="*/ 866 w 1369"/>
                  <a:gd name="T3" fmla="*/ 774 h 923"/>
                  <a:gd name="T4" fmla="*/ 882 w 1369"/>
                  <a:gd name="T5" fmla="*/ 789 h 923"/>
                  <a:gd name="T6" fmla="*/ 876 w 1369"/>
                  <a:gd name="T7" fmla="*/ 122 h 923"/>
                  <a:gd name="T8" fmla="*/ 861 w 1369"/>
                  <a:gd name="T9" fmla="*/ 138 h 923"/>
                  <a:gd name="T10" fmla="*/ 1169 w 1369"/>
                  <a:gd name="T11" fmla="*/ 136 h 923"/>
                  <a:gd name="T12" fmla="*/ 1169 w 1369"/>
                  <a:gd name="T13" fmla="*/ 0 h 923"/>
                  <a:gd name="T14" fmla="*/ 754 w 1369"/>
                  <a:gd name="T15" fmla="*/ 0 h 923"/>
                  <a:gd name="T16" fmla="*/ 752 w 1369"/>
                  <a:gd name="T17" fmla="*/ 909 h 923"/>
                  <a:gd name="T18" fmla="*/ 768 w 1369"/>
                  <a:gd name="T19" fmla="*/ 894 h 923"/>
                  <a:gd name="T20" fmla="*/ 16 w 1369"/>
                  <a:gd name="T21" fmla="*/ 894 h 923"/>
                  <a:gd name="T22" fmla="*/ 32 w 1369"/>
                  <a:gd name="T23" fmla="*/ 909 h 923"/>
                  <a:gd name="T24" fmla="*/ 32 w 1369"/>
                  <a:gd name="T25" fmla="*/ 690 h 923"/>
                  <a:gd name="T26" fmla="*/ 0 w 1369"/>
                  <a:gd name="T27" fmla="*/ 690 h 923"/>
                  <a:gd name="T28" fmla="*/ 2 w 1369"/>
                  <a:gd name="T29" fmla="*/ 923 h 923"/>
                  <a:gd name="T30" fmla="*/ 782 w 1369"/>
                  <a:gd name="T31" fmla="*/ 923 h 923"/>
                  <a:gd name="T32" fmla="*/ 783 w 1369"/>
                  <a:gd name="T33" fmla="*/ 14 h 923"/>
                  <a:gd name="T34" fmla="*/ 768 w 1369"/>
                  <a:gd name="T35" fmla="*/ 30 h 923"/>
                  <a:gd name="T36" fmla="*/ 1155 w 1369"/>
                  <a:gd name="T37" fmla="*/ 30 h 923"/>
                  <a:gd name="T38" fmla="*/ 1139 w 1369"/>
                  <a:gd name="T39" fmla="*/ 14 h 923"/>
                  <a:gd name="T40" fmla="*/ 1139 w 1369"/>
                  <a:gd name="T41" fmla="*/ 122 h 923"/>
                  <a:gd name="T42" fmla="*/ 1155 w 1369"/>
                  <a:gd name="T43" fmla="*/ 107 h 923"/>
                  <a:gd name="T44" fmla="*/ 845 w 1369"/>
                  <a:gd name="T45" fmla="*/ 109 h 923"/>
                  <a:gd name="T46" fmla="*/ 852 w 1369"/>
                  <a:gd name="T47" fmla="*/ 805 h 923"/>
                  <a:gd name="T48" fmla="*/ 1369 w 1369"/>
                  <a:gd name="T49" fmla="*/ 805 h 923"/>
                  <a:gd name="T50" fmla="*/ 1369 w 1369"/>
                  <a:gd name="T51" fmla="*/ 774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69" h="923">
                    <a:moveTo>
                      <a:pt x="1369" y="774"/>
                    </a:moveTo>
                    <a:lnTo>
                      <a:pt x="866" y="774"/>
                    </a:lnTo>
                    <a:lnTo>
                      <a:pt x="882" y="789"/>
                    </a:lnTo>
                    <a:lnTo>
                      <a:pt x="876" y="122"/>
                    </a:lnTo>
                    <a:lnTo>
                      <a:pt x="861" y="138"/>
                    </a:lnTo>
                    <a:lnTo>
                      <a:pt x="1169" y="136"/>
                    </a:lnTo>
                    <a:lnTo>
                      <a:pt x="1169" y="0"/>
                    </a:lnTo>
                    <a:lnTo>
                      <a:pt x="754" y="0"/>
                    </a:lnTo>
                    <a:lnTo>
                      <a:pt x="752" y="909"/>
                    </a:lnTo>
                    <a:lnTo>
                      <a:pt x="768" y="894"/>
                    </a:lnTo>
                    <a:lnTo>
                      <a:pt x="16" y="894"/>
                    </a:lnTo>
                    <a:lnTo>
                      <a:pt x="32" y="909"/>
                    </a:lnTo>
                    <a:lnTo>
                      <a:pt x="32" y="690"/>
                    </a:lnTo>
                    <a:lnTo>
                      <a:pt x="0" y="690"/>
                    </a:lnTo>
                    <a:lnTo>
                      <a:pt x="2" y="923"/>
                    </a:lnTo>
                    <a:lnTo>
                      <a:pt x="782" y="923"/>
                    </a:lnTo>
                    <a:lnTo>
                      <a:pt x="783" y="14"/>
                    </a:lnTo>
                    <a:lnTo>
                      <a:pt x="768" y="30"/>
                    </a:lnTo>
                    <a:lnTo>
                      <a:pt x="1155" y="30"/>
                    </a:lnTo>
                    <a:lnTo>
                      <a:pt x="1139" y="14"/>
                    </a:lnTo>
                    <a:lnTo>
                      <a:pt x="1139" y="122"/>
                    </a:lnTo>
                    <a:lnTo>
                      <a:pt x="1155" y="107"/>
                    </a:lnTo>
                    <a:lnTo>
                      <a:pt x="845" y="109"/>
                    </a:lnTo>
                    <a:lnTo>
                      <a:pt x="852" y="805"/>
                    </a:lnTo>
                    <a:lnTo>
                      <a:pt x="1369" y="805"/>
                    </a:lnTo>
                    <a:lnTo>
                      <a:pt x="1369" y="774"/>
                    </a:ln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0" name="Freeform 47"/>
              <p:cNvSpPr>
                <a:spLocks/>
              </p:cNvSpPr>
              <p:nvPr/>
            </p:nvSpPr>
            <p:spPr bwMode="auto">
              <a:xfrm>
                <a:off x="1403" y="3342"/>
                <a:ext cx="70" cy="11"/>
              </a:xfrm>
              <a:custGeom>
                <a:avLst/>
                <a:gdLst>
                  <a:gd name="T0" fmla="*/ 0 w 70"/>
                  <a:gd name="T1" fmla="*/ 11 h 11"/>
                  <a:gd name="T2" fmla="*/ 70 w 70"/>
                  <a:gd name="T3" fmla="*/ 11 h 11"/>
                  <a:gd name="T4" fmla="*/ 35 w 70"/>
                  <a:gd name="T5" fmla="*/ 0 h 11"/>
                  <a:gd name="T6" fmla="*/ 0 w 70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11">
                    <a:moveTo>
                      <a:pt x="0" y="11"/>
                    </a:moveTo>
                    <a:lnTo>
                      <a:pt x="70" y="11"/>
                    </a:lnTo>
                    <a:lnTo>
                      <a:pt x="35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1" name="Freeform 48"/>
              <p:cNvSpPr>
                <a:spLocks/>
              </p:cNvSpPr>
              <p:nvPr/>
            </p:nvSpPr>
            <p:spPr bwMode="auto">
              <a:xfrm>
                <a:off x="1380" y="3286"/>
                <a:ext cx="116" cy="115"/>
              </a:xfrm>
              <a:custGeom>
                <a:avLst/>
                <a:gdLst>
                  <a:gd name="T0" fmla="*/ 0 w 116"/>
                  <a:gd name="T1" fmla="*/ 115 h 115"/>
                  <a:gd name="T2" fmla="*/ 58 w 116"/>
                  <a:gd name="T3" fmla="*/ 0 h 115"/>
                  <a:gd name="T4" fmla="*/ 116 w 116"/>
                  <a:gd name="T5" fmla="*/ 115 h 115"/>
                  <a:gd name="T6" fmla="*/ 58 w 116"/>
                  <a:gd name="T7" fmla="*/ 56 h 115"/>
                  <a:gd name="T8" fmla="*/ 0 w 116"/>
                  <a:gd name="T9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5">
                    <a:moveTo>
                      <a:pt x="0" y="115"/>
                    </a:moveTo>
                    <a:lnTo>
                      <a:pt x="58" y="0"/>
                    </a:lnTo>
                    <a:lnTo>
                      <a:pt x="116" y="115"/>
                    </a:lnTo>
                    <a:lnTo>
                      <a:pt x="58" y="56"/>
                    </a:ln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2" name="Freeform 49"/>
              <p:cNvSpPr>
                <a:spLocks/>
              </p:cNvSpPr>
              <p:nvPr/>
            </p:nvSpPr>
            <p:spPr bwMode="auto">
              <a:xfrm>
                <a:off x="1871" y="1866"/>
                <a:ext cx="154" cy="1211"/>
              </a:xfrm>
              <a:custGeom>
                <a:avLst/>
                <a:gdLst>
                  <a:gd name="T0" fmla="*/ 119 w 154"/>
                  <a:gd name="T1" fmla="*/ 0 h 1211"/>
                  <a:gd name="T2" fmla="*/ 119 w 154"/>
                  <a:gd name="T3" fmla="*/ 936 h 1211"/>
                  <a:gd name="T4" fmla="*/ 154 w 154"/>
                  <a:gd name="T5" fmla="*/ 969 h 1211"/>
                  <a:gd name="T6" fmla="*/ 154 w 154"/>
                  <a:gd name="T7" fmla="*/ 1211 h 1211"/>
                  <a:gd name="T8" fmla="*/ 0 w 154"/>
                  <a:gd name="T9" fmla="*/ 1211 h 1211"/>
                  <a:gd name="T10" fmla="*/ 0 w 154"/>
                  <a:gd name="T11" fmla="*/ 969 h 1211"/>
                  <a:gd name="T12" fmla="*/ 35 w 154"/>
                  <a:gd name="T13" fmla="*/ 936 h 1211"/>
                  <a:gd name="T14" fmla="*/ 35 w 154"/>
                  <a:gd name="T15" fmla="*/ 0 h 1211"/>
                  <a:gd name="T16" fmla="*/ 119 w 154"/>
                  <a:gd name="T17" fmla="*/ 0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211">
                    <a:moveTo>
                      <a:pt x="119" y="0"/>
                    </a:moveTo>
                    <a:lnTo>
                      <a:pt x="119" y="936"/>
                    </a:lnTo>
                    <a:lnTo>
                      <a:pt x="154" y="969"/>
                    </a:lnTo>
                    <a:lnTo>
                      <a:pt x="154" y="1211"/>
                    </a:lnTo>
                    <a:lnTo>
                      <a:pt x="0" y="1211"/>
                    </a:lnTo>
                    <a:lnTo>
                      <a:pt x="0" y="969"/>
                    </a:lnTo>
                    <a:lnTo>
                      <a:pt x="35" y="936"/>
                    </a:lnTo>
                    <a:lnTo>
                      <a:pt x="35" y="0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3" name="Freeform 50"/>
              <p:cNvSpPr>
                <a:spLocks/>
              </p:cNvSpPr>
              <p:nvPr/>
            </p:nvSpPr>
            <p:spPr bwMode="auto">
              <a:xfrm>
                <a:off x="1864" y="1859"/>
                <a:ext cx="168" cy="1224"/>
              </a:xfrm>
              <a:custGeom>
                <a:avLst/>
                <a:gdLst>
                  <a:gd name="T0" fmla="*/ 126 w 168"/>
                  <a:gd name="T1" fmla="*/ 14 h 1224"/>
                  <a:gd name="T2" fmla="*/ 119 w 168"/>
                  <a:gd name="T3" fmla="*/ 7 h 1224"/>
                  <a:gd name="T4" fmla="*/ 119 w 168"/>
                  <a:gd name="T5" fmla="*/ 947 h 1224"/>
                  <a:gd name="T6" fmla="*/ 156 w 168"/>
                  <a:gd name="T7" fmla="*/ 981 h 1224"/>
                  <a:gd name="T8" fmla="*/ 154 w 168"/>
                  <a:gd name="T9" fmla="*/ 976 h 1224"/>
                  <a:gd name="T10" fmla="*/ 154 w 168"/>
                  <a:gd name="T11" fmla="*/ 1218 h 1224"/>
                  <a:gd name="T12" fmla="*/ 161 w 168"/>
                  <a:gd name="T13" fmla="*/ 1211 h 1224"/>
                  <a:gd name="T14" fmla="*/ 7 w 168"/>
                  <a:gd name="T15" fmla="*/ 1211 h 1224"/>
                  <a:gd name="T16" fmla="*/ 14 w 168"/>
                  <a:gd name="T17" fmla="*/ 1218 h 1224"/>
                  <a:gd name="T18" fmla="*/ 14 w 168"/>
                  <a:gd name="T19" fmla="*/ 976 h 1224"/>
                  <a:gd name="T20" fmla="*/ 12 w 168"/>
                  <a:gd name="T21" fmla="*/ 981 h 1224"/>
                  <a:gd name="T22" fmla="*/ 49 w 168"/>
                  <a:gd name="T23" fmla="*/ 947 h 1224"/>
                  <a:gd name="T24" fmla="*/ 49 w 168"/>
                  <a:gd name="T25" fmla="*/ 7 h 1224"/>
                  <a:gd name="T26" fmla="*/ 42 w 168"/>
                  <a:gd name="T27" fmla="*/ 14 h 1224"/>
                  <a:gd name="T28" fmla="*/ 126 w 168"/>
                  <a:gd name="T29" fmla="*/ 14 h 1224"/>
                  <a:gd name="T30" fmla="*/ 133 w 168"/>
                  <a:gd name="T31" fmla="*/ 0 h 1224"/>
                  <a:gd name="T32" fmla="*/ 35 w 168"/>
                  <a:gd name="T33" fmla="*/ 0 h 1224"/>
                  <a:gd name="T34" fmla="*/ 35 w 168"/>
                  <a:gd name="T35" fmla="*/ 943 h 1224"/>
                  <a:gd name="T36" fmla="*/ 37 w 168"/>
                  <a:gd name="T37" fmla="*/ 938 h 1224"/>
                  <a:gd name="T38" fmla="*/ 0 w 168"/>
                  <a:gd name="T39" fmla="*/ 972 h 1224"/>
                  <a:gd name="T40" fmla="*/ 0 w 168"/>
                  <a:gd name="T41" fmla="*/ 1224 h 1224"/>
                  <a:gd name="T42" fmla="*/ 168 w 168"/>
                  <a:gd name="T43" fmla="*/ 1224 h 1224"/>
                  <a:gd name="T44" fmla="*/ 168 w 168"/>
                  <a:gd name="T45" fmla="*/ 972 h 1224"/>
                  <a:gd name="T46" fmla="*/ 131 w 168"/>
                  <a:gd name="T47" fmla="*/ 938 h 1224"/>
                  <a:gd name="T48" fmla="*/ 133 w 168"/>
                  <a:gd name="T49" fmla="*/ 943 h 1224"/>
                  <a:gd name="T50" fmla="*/ 133 w 168"/>
                  <a:gd name="T51" fmla="*/ 0 h 1224"/>
                  <a:gd name="T52" fmla="*/ 126 w 168"/>
                  <a:gd name="T53" fmla="*/ 1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8" h="1224">
                    <a:moveTo>
                      <a:pt x="126" y="14"/>
                    </a:moveTo>
                    <a:lnTo>
                      <a:pt x="119" y="7"/>
                    </a:lnTo>
                    <a:lnTo>
                      <a:pt x="119" y="947"/>
                    </a:lnTo>
                    <a:lnTo>
                      <a:pt x="156" y="981"/>
                    </a:lnTo>
                    <a:lnTo>
                      <a:pt x="154" y="976"/>
                    </a:lnTo>
                    <a:lnTo>
                      <a:pt x="154" y="1218"/>
                    </a:lnTo>
                    <a:lnTo>
                      <a:pt x="161" y="1211"/>
                    </a:lnTo>
                    <a:lnTo>
                      <a:pt x="7" y="1211"/>
                    </a:lnTo>
                    <a:lnTo>
                      <a:pt x="14" y="1218"/>
                    </a:lnTo>
                    <a:lnTo>
                      <a:pt x="14" y="976"/>
                    </a:lnTo>
                    <a:lnTo>
                      <a:pt x="12" y="981"/>
                    </a:lnTo>
                    <a:lnTo>
                      <a:pt x="49" y="947"/>
                    </a:lnTo>
                    <a:lnTo>
                      <a:pt x="49" y="7"/>
                    </a:lnTo>
                    <a:lnTo>
                      <a:pt x="42" y="14"/>
                    </a:lnTo>
                    <a:lnTo>
                      <a:pt x="126" y="14"/>
                    </a:lnTo>
                    <a:lnTo>
                      <a:pt x="133" y="0"/>
                    </a:lnTo>
                    <a:lnTo>
                      <a:pt x="35" y="0"/>
                    </a:lnTo>
                    <a:lnTo>
                      <a:pt x="35" y="943"/>
                    </a:lnTo>
                    <a:lnTo>
                      <a:pt x="37" y="938"/>
                    </a:lnTo>
                    <a:lnTo>
                      <a:pt x="0" y="972"/>
                    </a:lnTo>
                    <a:lnTo>
                      <a:pt x="0" y="1224"/>
                    </a:lnTo>
                    <a:lnTo>
                      <a:pt x="168" y="1224"/>
                    </a:lnTo>
                    <a:lnTo>
                      <a:pt x="168" y="972"/>
                    </a:lnTo>
                    <a:lnTo>
                      <a:pt x="131" y="938"/>
                    </a:lnTo>
                    <a:lnTo>
                      <a:pt x="133" y="943"/>
                    </a:lnTo>
                    <a:lnTo>
                      <a:pt x="133" y="0"/>
                    </a:lnTo>
                    <a:lnTo>
                      <a:pt x="126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4" name="Freeform 51"/>
              <p:cNvSpPr>
                <a:spLocks/>
              </p:cNvSpPr>
              <p:nvPr/>
            </p:nvSpPr>
            <p:spPr bwMode="auto">
              <a:xfrm>
                <a:off x="1587" y="2867"/>
                <a:ext cx="284" cy="419"/>
              </a:xfrm>
              <a:custGeom>
                <a:avLst/>
                <a:gdLst>
                  <a:gd name="T0" fmla="*/ 284 w 284"/>
                  <a:gd name="T1" fmla="*/ 0 h 419"/>
                  <a:gd name="T2" fmla="*/ 142 w 284"/>
                  <a:gd name="T3" fmla="*/ 96 h 419"/>
                  <a:gd name="T4" fmla="*/ 142 w 284"/>
                  <a:gd name="T5" fmla="*/ 64 h 419"/>
                  <a:gd name="T6" fmla="*/ 95 w 284"/>
                  <a:gd name="T7" fmla="*/ 64 h 419"/>
                  <a:gd name="T8" fmla="*/ 95 w 284"/>
                  <a:gd name="T9" fmla="*/ 144 h 419"/>
                  <a:gd name="T10" fmla="*/ 82 w 284"/>
                  <a:gd name="T11" fmla="*/ 162 h 419"/>
                  <a:gd name="T12" fmla="*/ 82 w 284"/>
                  <a:gd name="T13" fmla="*/ 225 h 419"/>
                  <a:gd name="T14" fmla="*/ 12 w 284"/>
                  <a:gd name="T15" fmla="*/ 306 h 419"/>
                  <a:gd name="T16" fmla="*/ 0 w 284"/>
                  <a:gd name="T17" fmla="*/ 419 h 419"/>
                  <a:gd name="T18" fmla="*/ 142 w 284"/>
                  <a:gd name="T19" fmla="*/ 258 h 419"/>
                  <a:gd name="T20" fmla="*/ 142 w 284"/>
                  <a:gd name="T21" fmla="*/ 177 h 419"/>
                  <a:gd name="T22" fmla="*/ 284 w 284"/>
                  <a:gd name="T23" fmla="*/ 81 h 419"/>
                  <a:gd name="T24" fmla="*/ 284 w 284"/>
                  <a:gd name="T2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4" h="419">
                    <a:moveTo>
                      <a:pt x="284" y="0"/>
                    </a:moveTo>
                    <a:lnTo>
                      <a:pt x="142" y="96"/>
                    </a:lnTo>
                    <a:lnTo>
                      <a:pt x="142" y="64"/>
                    </a:lnTo>
                    <a:lnTo>
                      <a:pt x="95" y="64"/>
                    </a:lnTo>
                    <a:lnTo>
                      <a:pt x="95" y="144"/>
                    </a:lnTo>
                    <a:lnTo>
                      <a:pt x="82" y="162"/>
                    </a:lnTo>
                    <a:lnTo>
                      <a:pt x="82" y="225"/>
                    </a:lnTo>
                    <a:lnTo>
                      <a:pt x="12" y="306"/>
                    </a:lnTo>
                    <a:lnTo>
                      <a:pt x="0" y="419"/>
                    </a:lnTo>
                    <a:lnTo>
                      <a:pt x="142" y="258"/>
                    </a:lnTo>
                    <a:lnTo>
                      <a:pt x="142" y="177"/>
                    </a:lnTo>
                    <a:lnTo>
                      <a:pt x="284" y="8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5" name="Freeform 52"/>
              <p:cNvSpPr>
                <a:spLocks/>
              </p:cNvSpPr>
              <p:nvPr/>
            </p:nvSpPr>
            <p:spPr bwMode="auto">
              <a:xfrm>
                <a:off x="1578" y="2855"/>
                <a:ext cx="300" cy="451"/>
              </a:xfrm>
              <a:custGeom>
                <a:avLst/>
                <a:gdLst>
                  <a:gd name="T0" fmla="*/ 300 w 300"/>
                  <a:gd name="T1" fmla="*/ 0 h 451"/>
                  <a:gd name="T2" fmla="*/ 147 w 300"/>
                  <a:gd name="T3" fmla="*/ 103 h 451"/>
                  <a:gd name="T4" fmla="*/ 158 w 300"/>
                  <a:gd name="T5" fmla="*/ 108 h 451"/>
                  <a:gd name="T6" fmla="*/ 158 w 300"/>
                  <a:gd name="T7" fmla="*/ 69 h 451"/>
                  <a:gd name="T8" fmla="*/ 97 w 300"/>
                  <a:gd name="T9" fmla="*/ 69 h 451"/>
                  <a:gd name="T10" fmla="*/ 97 w 300"/>
                  <a:gd name="T11" fmla="*/ 156 h 451"/>
                  <a:gd name="T12" fmla="*/ 98 w 300"/>
                  <a:gd name="T13" fmla="*/ 153 h 451"/>
                  <a:gd name="T14" fmla="*/ 84 w 300"/>
                  <a:gd name="T15" fmla="*/ 172 h 451"/>
                  <a:gd name="T16" fmla="*/ 84 w 300"/>
                  <a:gd name="T17" fmla="*/ 237 h 451"/>
                  <a:gd name="T18" fmla="*/ 86 w 300"/>
                  <a:gd name="T19" fmla="*/ 232 h 451"/>
                  <a:gd name="T20" fmla="*/ 14 w 300"/>
                  <a:gd name="T21" fmla="*/ 314 h 451"/>
                  <a:gd name="T22" fmla="*/ 0 w 300"/>
                  <a:gd name="T23" fmla="*/ 451 h 451"/>
                  <a:gd name="T24" fmla="*/ 158 w 300"/>
                  <a:gd name="T25" fmla="*/ 271 h 451"/>
                  <a:gd name="T26" fmla="*/ 158 w 300"/>
                  <a:gd name="T27" fmla="*/ 189 h 451"/>
                  <a:gd name="T28" fmla="*/ 154 w 300"/>
                  <a:gd name="T29" fmla="*/ 194 h 451"/>
                  <a:gd name="T30" fmla="*/ 300 w 300"/>
                  <a:gd name="T31" fmla="*/ 96 h 451"/>
                  <a:gd name="T32" fmla="*/ 300 w 300"/>
                  <a:gd name="T33" fmla="*/ 0 h 451"/>
                  <a:gd name="T34" fmla="*/ 286 w 300"/>
                  <a:gd name="T35" fmla="*/ 12 h 451"/>
                  <a:gd name="T36" fmla="*/ 286 w 300"/>
                  <a:gd name="T37" fmla="*/ 93 h 451"/>
                  <a:gd name="T38" fmla="*/ 289 w 300"/>
                  <a:gd name="T39" fmla="*/ 88 h 451"/>
                  <a:gd name="T40" fmla="*/ 144 w 300"/>
                  <a:gd name="T41" fmla="*/ 186 h 451"/>
                  <a:gd name="T42" fmla="*/ 144 w 300"/>
                  <a:gd name="T43" fmla="*/ 270 h 451"/>
                  <a:gd name="T44" fmla="*/ 146 w 300"/>
                  <a:gd name="T45" fmla="*/ 264 h 451"/>
                  <a:gd name="T46" fmla="*/ 4 w 300"/>
                  <a:gd name="T47" fmla="*/ 426 h 451"/>
                  <a:gd name="T48" fmla="*/ 16 w 300"/>
                  <a:gd name="T49" fmla="*/ 431 h 451"/>
                  <a:gd name="T50" fmla="*/ 28 w 300"/>
                  <a:gd name="T51" fmla="*/ 318 h 451"/>
                  <a:gd name="T52" fmla="*/ 26 w 300"/>
                  <a:gd name="T53" fmla="*/ 323 h 451"/>
                  <a:gd name="T54" fmla="*/ 98 w 300"/>
                  <a:gd name="T55" fmla="*/ 239 h 451"/>
                  <a:gd name="T56" fmla="*/ 98 w 300"/>
                  <a:gd name="T57" fmla="*/ 174 h 451"/>
                  <a:gd name="T58" fmla="*/ 97 w 300"/>
                  <a:gd name="T59" fmla="*/ 177 h 451"/>
                  <a:gd name="T60" fmla="*/ 111 w 300"/>
                  <a:gd name="T61" fmla="*/ 158 h 451"/>
                  <a:gd name="T62" fmla="*/ 111 w 300"/>
                  <a:gd name="T63" fmla="*/ 76 h 451"/>
                  <a:gd name="T64" fmla="*/ 104 w 300"/>
                  <a:gd name="T65" fmla="*/ 83 h 451"/>
                  <a:gd name="T66" fmla="*/ 151 w 300"/>
                  <a:gd name="T67" fmla="*/ 83 h 451"/>
                  <a:gd name="T68" fmla="*/ 144 w 300"/>
                  <a:gd name="T69" fmla="*/ 76 h 451"/>
                  <a:gd name="T70" fmla="*/ 144 w 300"/>
                  <a:gd name="T71" fmla="*/ 120 h 451"/>
                  <a:gd name="T72" fmla="*/ 296 w 300"/>
                  <a:gd name="T73" fmla="*/ 17 h 451"/>
                  <a:gd name="T74" fmla="*/ 286 w 300"/>
                  <a:gd name="T75" fmla="*/ 12 h 451"/>
                  <a:gd name="T76" fmla="*/ 300 w 300"/>
                  <a:gd name="T7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0" h="451">
                    <a:moveTo>
                      <a:pt x="300" y="0"/>
                    </a:moveTo>
                    <a:lnTo>
                      <a:pt x="147" y="103"/>
                    </a:lnTo>
                    <a:lnTo>
                      <a:pt x="158" y="108"/>
                    </a:lnTo>
                    <a:lnTo>
                      <a:pt x="158" y="69"/>
                    </a:lnTo>
                    <a:lnTo>
                      <a:pt x="97" y="69"/>
                    </a:lnTo>
                    <a:lnTo>
                      <a:pt x="97" y="156"/>
                    </a:lnTo>
                    <a:lnTo>
                      <a:pt x="98" y="153"/>
                    </a:lnTo>
                    <a:lnTo>
                      <a:pt x="84" y="172"/>
                    </a:lnTo>
                    <a:lnTo>
                      <a:pt x="84" y="237"/>
                    </a:lnTo>
                    <a:lnTo>
                      <a:pt x="86" y="232"/>
                    </a:lnTo>
                    <a:lnTo>
                      <a:pt x="14" y="314"/>
                    </a:lnTo>
                    <a:lnTo>
                      <a:pt x="0" y="451"/>
                    </a:lnTo>
                    <a:lnTo>
                      <a:pt x="158" y="271"/>
                    </a:lnTo>
                    <a:lnTo>
                      <a:pt x="158" y="189"/>
                    </a:lnTo>
                    <a:lnTo>
                      <a:pt x="154" y="194"/>
                    </a:lnTo>
                    <a:lnTo>
                      <a:pt x="300" y="96"/>
                    </a:lnTo>
                    <a:lnTo>
                      <a:pt x="300" y="0"/>
                    </a:lnTo>
                    <a:lnTo>
                      <a:pt x="286" y="12"/>
                    </a:lnTo>
                    <a:lnTo>
                      <a:pt x="286" y="93"/>
                    </a:lnTo>
                    <a:lnTo>
                      <a:pt x="289" y="88"/>
                    </a:lnTo>
                    <a:lnTo>
                      <a:pt x="144" y="186"/>
                    </a:lnTo>
                    <a:lnTo>
                      <a:pt x="144" y="270"/>
                    </a:lnTo>
                    <a:lnTo>
                      <a:pt x="146" y="264"/>
                    </a:lnTo>
                    <a:lnTo>
                      <a:pt x="4" y="426"/>
                    </a:lnTo>
                    <a:lnTo>
                      <a:pt x="16" y="431"/>
                    </a:lnTo>
                    <a:lnTo>
                      <a:pt x="28" y="318"/>
                    </a:lnTo>
                    <a:lnTo>
                      <a:pt x="26" y="323"/>
                    </a:lnTo>
                    <a:lnTo>
                      <a:pt x="98" y="239"/>
                    </a:lnTo>
                    <a:lnTo>
                      <a:pt x="98" y="174"/>
                    </a:lnTo>
                    <a:lnTo>
                      <a:pt x="97" y="177"/>
                    </a:lnTo>
                    <a:lnTo>
                      <a:pt x="111" y="158"/>
                    </a:lnTo>
                    <a:lnTo>
                      <a:pt x="111" y="76"/>
                    </a:lnTo>
                    <a:lnTo>
                      <a:pt x="104" y="83"/>
                    </a:lnTo>
                    <a:lnTo>
                      <a:pt x="151" y="83"/>
                    </a:lnTo>
                    <a:lnTo>
                      <a:pt x="144" y="76"/>
                    </a:lnTo>
                    <a:lnTo>
                      <a:pt x="144" y="120"/>
                    </a:lnTo>
                    <a:lnTo>
                      <a:pt x="296" y="17"/>
                    </a:lnTo>
                    <a:lnTo>
                      <a:pt x="286" y="12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6" name="Rectangle 53"/>
              <p:cNvSpPr>
                <a:spLocks noChangeArrowheads="1"/>
              </p:cNvSpPr>
              <p:nvPr/>
            </p:nvSpPr>
            <p:spPr bwMode="auto">
              <a:xfrm>
                <a:off x="1699" y="2835"/>
                <a:ext cx="14" cy="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7" name="Freeform 54"/>
              <p:cNvSpPr>
                <a:spLocks/>
              </p:cNvSpPr>
              <p:nvPr/>
            </p:nvSpPr>
            <p:spPr bwMode="auto">
              <a:xfrm>
                <a:off x="1682" y="2886"/>
                <a:ext cx="47" cy="17"/>
              </a:xfrm>
              <a:custGeom>
                <a:avLst/>
                <a:gdLst>
                  <a:gd name="T0" fmla="*/ 47 w 47"/>
                  <a:gd name="T1" fmla="*/ 0 h 17"/>
                  <a:gd name="T2" fmla="*/ 0 w 47"/>
                  <a:gd name="T3" fmla="*/ 0 h 17"/>
                  <a:gd name="T4" fmla="*/ 24 w 47"/>
                  <a:gd name="T5" fmla="*/ 17 h 17"/>
                  <a:gd name="T6" fmla="*/ 47 w 4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47" y="0"/>
                    </a:moveTo>
                    <a:lnTo>
                      <a:pt x="0" y="0"/>
                    </a:lnTo>
                    <a:lnTo>
                      <a:pt x="24" y="1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8" name="Freeform 55"/>
              <p:cNvSpPr>
                <a:spLocks/>
              </p:cNvSpPr>
              <p:nvPr/>
            </p:nvSpPr>
            <p:spPr bwMode="auto">
              <a:xfrm>
                <a:off x="1676" y="2874"/>
                <a:ext cx="58" cy="57"/>
              </a:xfrm>
              <a:custGeom>
                <a:avLst/>
                <a:gdLst>
                  <a:gd name="T0" fmla="*/ 58 w 58"/>
                  <a:gd name="T1" fmla="*/ 0 h 57"/>
                  <a:gd name="T2" fmla="*/ 30 w 58"/>
                  <a:gd name="T3" fmla="*/ 57 h 57"/>
                  <a:gd name="T4" fmla="*/ 0 w 58"/>
                  <a:gd name="T5" fmla="*/ 0 h 57"/>
                  <a:gd name="T6" fmla="*/ 30 w 58"/>
                  <a:gd name="T7" fmla="*/ 29 h 57"/>
                  <a:gd name="T8" fmla="*/ 58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0"/>
                    </a:moveTo>
                    <a:lnTo>
                      <a:pt x="30" y="57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89" name="Freeform 56"/>
              <p:cNvSpPr>
                <a:spLocks/>
              </p:cNvSpPr>
              <p:nvPr/>
            </p:nvSpPr>
            <p:spPr bwMode="auto">
              <a:xfrm>
                <a:off x="1587" y="2867"/>
                <a:ext cx="284" cy="419"/>
              </a:xfrm>
              <a:custGeom>
                <a:avLst/>
                <a:gdLst>
                  <a:gd name="T0" fmla="*/ 284 w 284"/>
                  <a:gd name="T1" fmla="*/ 0 h 419"/>
                  <a:gd name="T2" fmla="*/ 142 w 284"/>
                  <a:gd name="T3" fmla="*/ 96 h 419"/>
                  <a:gd name="T4" fmla="*/ 142 w 284"/>
                  <a:gd name="T5" fmla="*/ 64 h 419"/>
                  <a:gd name="T6" fmla="*/ 95 w 284"/>
                  <a:gd name="T7" fmla="*/ 64 h 419"/>
                  <a:gd name="T8" fmla="*/ 95 w 284"/>
                  <a:gd name="T9" fmla="*/ 144 h 419"/>
                  <a:gd name="T10" fmla="*/ 82 w 284"/>
                  <a:gd name="T11" fmla="*/ 162 h 419"/>
                  <a:gd name="T12" fmla="*/ 82 w 284"/>
                  <a:gd name="T13" fmla="*/ 225 h 419"/>
                  <a:gd name="T14" fmla="*/ 12 w 284"/>
                  <a:gd name="T15" fmla="*/ 306 h 419"/>
                  <a:gd name="T16" fmla="*/ 0 w 284"/>
                  <a:gd name="T17" fmla="*/ 419 h 419"/>
                  <a:gd name="T18" fmla="*/ 142 w 284"/>
                  <a:gd name="T19" fmla="*/ 258 h 419"/>
                  <a:gd name="T20" fmla="*/ 142 w 284"/>
                  <a:gd name="T21" fmla="*/ 177 h 419"/>
                  <a:gd name="T22" fmla="*/ 284 w 284"/>
                  <a:gd name="T23" fmla="*/ 81 h 419"/>
                  <a:gd name="T24" fmla="*/ 284 w 284"/>
                  <a:gd name="T25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4" h="419">
                    <a:moveTo>
                      <a:pt x="284" y="0"/>
                    </a:moveTo>
                    <a:lnTo>
                      <a:pt x="142" y="96"/>
                    </a:lnTo>
                    <a:lnTo>
                      <a:pt x="142" y="64"/>
                    </a:lnTo>
                    <a:lnTo>
                      <a:pt x="95" y="64"/>
                    </a:lnTo>
                    <a:lnTo>
                      <a:pt x="95" y="144"/>
                    </a:lnTo>
                    <a:lnTo>
                      <a:pt x="82" y="162"/>
                    </a:lnTo>
                    <a:lnTo>
                      <a:pt x="82" y="225"/>
                    </a:lnTo>
                    <a:lnTo>
                      <a:pt x="12" y="306"/>
                    </a:lnTo>
                    <a:lnTo>
                      <a:pt x="0" y="419"/>
                    </a:lnTo>
                    <a:lnTo>
                      <a:pt x="142" y="258"/>
                    </a:lnTo>
                    <a:lnTo>
                      <a:pt x="142" y="177"/>
                    </a:lnTo>
                    <a:lnTo>
                      <a:pt x="284" y="8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0" name="Freeform 57"/>
              <p:cNvSpPr>
                <a:spLocks/>
              </p:cNvSpPr>
              <p:nvPr/>
            </p:nvSpPr>
            <p:spPr bwMode="auto">
              <a:xfrm>
                <a:off x="1578" y="2855"/>
                <a:ext cx="300" cy="451"/>
              </a:xfrm>
              <a:custGeom>
                <a:avLst/>
                <a:gdLst>
                  <a:gd name="T0" fmla="*/ 300 w 300"/>
                  <a:gd name="T1" fmla="*/ 0 h 451"/>
                  <a:gd name="T2" fmla="*/ 147 w 300"/>
                  <a:gd name="T3" fmla="*/ 103 h 451"/>
                  <a:gd name="T4" fmla="*/ 158 w 300"/>
                  <a:gd name="T5" fmla="*/ 108 h 451"/>
                  <a:gd name="T6" fmla="*/ 158 w 300"/>
                  <a:gd name="T7" fmla="*/ 69 h 451"/>
                  <a:gd name="T8" fmla="*/ 97 w 300"/>
                  <a:gd name="T9" fmla="*/ 69 h 451"/>
                  <a:gd name="T10" fmla="*/ 97 w 300"/>
                  <a:gd name="T11" fmla="*/ 156 h 451"/>
                  <a:gd name="T12" fmla="*/ 98 w 300"/>
                  <a:gd name="T13" fmla="*/ 153 h 451"/>
                  <a:gd name="T14" fmla="*/ 84 w 300"/>
                  <a:gd name="T15" fmla="*/ 172 h 451"/>
                  <a:gd name="T16" fmla="*/ 84 w 300"/>
                  <a:gd name="T17" fmla="*/ 237 h 451"/>
                  <a:gd name="T18" fmla="*/ 86 w 300"/>
                  <a:gd name="T19" fmla="*/ 232 h 451"/>
                  <a:gd name="T20" fmla="*/ 14 w 300"/>
                  <a:gd name="T21" fmla="*/ 314 h 451"/>
                  <a:gd name="T22" fmla="*/ 0 w 300"/>
                  <a:gd name="T23" fmla="*/ 451 h 451"/>
                  <a:gd name="T24" fmla="*/ 158 w 300"/>
                  <a:gd name="T25" fmla="*/ 271 h 451"/>
                  <a:gd name="T26" fmla="*/ 158 w 300"/>
                  <a:gd name="T27" fmla="*/ 189 h 451"/>
                  <a:gd name="T28" fmla="*/ 154 w 300"/>
                  <a:gd name="T29" fmla="*/ 194 h 451"/>
                  <a:gd name="T30" fmla="*/ 300 w 300"/>
                  <a:gd name="T31" fmla="*/ 96 h 451"/>
                  <a:gd name="T32" fmla="*/ 300 w 300"/>
                  <a:gd name="T33" fmla="*/ 0 h 451"/>
                  <a:gd name="T34" fmla="*/ 286 w 300"/>
                  <a:gd name="T35" fmla="*/ 12 h 451"/>
                  <a:gd name="T36" fmla="*/ 286 w 300"/>
                  <a:gd name="T37" fmla="*/ 93 h 451"/>
                  <a:gd name="T38" fmla="*/ 289 w 300"/>
                  <a:gd name="T39" fmla="*/ 88 h 451"/>
                  <a:gd name="T40" fmla="*/ 144 w 300"/>
                  <a:gd name="T41" fmla="*/ 186 h 451"/>
                  <a:gd name="T42" fmla="*/ 144 w 300"/>
                  <a:gd name="T43" fmla="*/ 270 h 451"/>
                  <a:gd name="T44" fmla="*/ 146 w 300"/>
                  <a:gd name="T45" fmla="*/ 264 h 451"/>
                  <a:gd name="T46" fmla="*/ 4 w 300"/>
                  <a:gd name="T47" fmla="*/ 426 h 451"/>
                  <a:gd name="T48" fmla="*/ 16 w 300"/>
                  <a:gd name="T49" fmla="*/ 431 h 451"/>
                  <a:gd name="T50" fmla="*/ 28 w 300"/>
                  <a:gd name="T51" fmla="*/ 318 h 451"/>
                  <a:gd name="T52" fmla="*/ 26 w 300"/>
                  <a:gd name="T53" fmla="*/ 323 h 451"/>
                  <a:gd name="T54" fmla="*/ 98 w 300"/>
                  <a:gd name="T55" fmla="*/ 239 h 451"/>
                  <a:gd name="T56" fmla="*/ 98 w 300"/>
                  <a:gd name="T57" fmla="*/ 174 h 451"/>
                  <a:gd name="T58" fmla="*/ 97 w 300"/>
                  <a:gd name="T59" fmla="*/ 177 h 451"/>
                  <a:gd name="T60" fmla="*/ 111 w 300"/>
                  <a:gd name="T61" fmla="*/ 158 h 451"/>
                  <a:gd name="T62" fmla="*/ 111 w 300"/>
                  <a:gd name="T63" fmla="*/ 76 h 451"/>
                  <a:gd name="T64" fmla="*/ 104 w 300"/>
                  <a:gd name="T65" fmla="*/ 83 h 451"/>
                  <a:gd name="T66" fmla="*/ 151 w 300"/>
                  <a:gd name="T67" fmla="*/ 83 h 451"/>
                  <a:gd name="T68" fmla="*/ 144 w 300"/>
                  <a:gd name="T69" fmla="*/ 76 h 451"/>
                  <a:gd name="T70" fmla="*/ 144 w 300"/>
                  <a:gd name="T71" fmla="*/ 120 h 451"/>
                  <a:gd name="T72" fmla="*/ 296 w 300"/>
                  <a:gd name="T73" fmla="*/ 17 h 451"/>
                  <a:gd name="T74" fmla="*/ 286 w 300"/>
                  <a:gd name="T75" fmla="*/ 12 h 451"/>
                  <a:gd name="T76" fmla="*/ 300 w 300"/>
                  <a:gd name="T7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0" h="451">
                    <a:moveTo>
                      <a:pt x="300" y="0"/>
                    </a:moveTo>
                    <a:lnTo>
                      <a:pt x="147" y="103"/>
                    </a:lnTo>
                    <a:lnTo>
                      <a:pt x="158" y="108"/>
                    </a:lnTo>
                    <a:lnTo>
                      <a:pt x="158" y="69"/>
                    </a:lnTo>
                    <a:lnTo>
                      <a:pt x="97" y="69"/>
                    </a:lnTo>
                    <a:lnTo>
                      <a:pt x="97" y="156"/>
                    </a:lnTo>
                    <a:lnTo>
                      <a:pt x="98" y="153"/>
                    </a:lnTo>
                    <a:lnTo>
                      <a:pt x="84" y="172"/>
                    </a:lnTo>
                    <a:lnTo>
                      <a:pt x="84" y="237"/>
                    </a:lnTo>
                    <a:lnTo>
                      <a:pt x="86" y="232"/>
                    </a:lnTo>
                    <a:lnTo>
                      <a:pt x="14" y="314"/>
                    </a:lnTo>
                    <a:lnTo>
                      <a:pt x="0" y="451"/>
                    </a:lnTo>
                    <a:lnTo>
                      <a:pt x="158" y="271"/>
                    </a:lnTo>
                    <a:lnTo>
                      <a:pt x="158" y="189"/>
                    </a:lnTo>
                    <a:lnTo>
                      <a:pt x="154" y="194"/>
                    </a:lnTo>
                    <a:lnTo>
                      <a:pt x="300" y="96"/>
                    </a:lnTo>
                    <a:lnTo>
                      <a:pt x="300" y="0"/>
                    </a:lnTo>
                    <a:lnTo>
                      <a:pt x="286" y="12"/>
                    </a:lnTo>
                    <a:lnTo>
                      <a:pt x="286" y="93"/>
                    </a:lnTo>
                    <a:lnTo>
                      <a:pt x="289" y="88"/>
                    </a:lnTo>
                    <a:lnTo>
                      <a:pt x="144" y="186"/>
                    </a:lnTo>
                    <a:lnTo>
                      <a:pt x="144" y="270"/>
                    </a:lnTo>
                    <a:lnTo>
                      <a:pt x="146" y="264"/>
                    </a:lnTo>
                    <a:lnTo>
                      <a:pt x="4" y="426"/>
                    </a:lnTo>
                    <a:lnTo>
                      <a:pt x="16" y="431"/>
                    </a:lnTo>
                    <a:lnTo>
                      <a:pt x="28" y="318"/>
                    </a:lnTo>
                    <a:lnTo>
                      <a:pt x="26" y="323"/>
                    </a:lnTo>
                    <a:lnTo>
                      <a:pt x="98" y="239"/>
                    </a:lnTo>
                    <a:lnTo>
                      <a:pt x="98" y="174"/>
                    </a:lnTo>
                    <a:lnTo>
                      <a:pt x="97" y="177"/>
                    </a:lnTo>
                    <a:lnTo>
                      <a:pt x="111" y="158"/>
                    </a:lnTo>
                    <a:lnTo>
                      <a:pt x="111" y="76"/>
                    </a:lnTo>
                    <a:lnTo>
                      <a:pt x="104" y="83"/>
                    </a:lnTo>
                    <a:lnTo>
                      <a:pt x="151" y="83"/>
                    </a:lnTo>
                    <a:lnTo>
                      <a:pt x="144" y="76"/>
                    </a:lnTo>
                    <a:lnTo>
                      <a:pt x="144" y="120"/>
                    </a:lnTo>
                    <a:lnTo>
                      <a:pt x="296" y="17"/>
                    </a:lnTo>
                    <a:lnTo>
                      <a:pt x="286" y="12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1" name="Rectangle 58"/>
              <p:cNvSpPr>
                <a:spLocks noChangeArrowheads="1"/>
              </p:cNvSpPr>
              <p:nvPr/>
            </p:nvSpPr>
            <p:spPr bwMode="auto">
              <a:xfrm>
                <a:off x="1699" y="2835"/>
                <a:ext cx="14" cy="6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2" name="Freeform 59"/>
              <p:cNvSpPr>
                <a:spLocks/>
              </p:cNvSpPr>
              <p:nvPr/>
            </p:nvSpPr>
            <p:spPr bwMode="auto">
              <a:xfrm>
                <a:off x="1682" y="2886"/>
                <a:ext cx="47" cy="17"/>
              </a:xfrm>
              <a:custGeom>
                <a:avLst/>
                <a:gdLst>
                  <a:gd name="T0" fmla="*/ 47 w 47"/>
                  <a:gd name="T1" fmla="*/ 0 h 17"/>
                  <a:gd name="T2" fmla="*/ 0 w 47"/>
                  <a:gd name="T3" fmla="*/ 0 h 17"/>
                  <a:gd name="T4" fmla="*/ 24 w 47"/>
                  <a:gd name="T5" fmla="*/ 17 h 17"/>
                  <a:gd name="T6" fmla="*/ 47 w 47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47" y="0"/>
                    </a:moveTo>
                    <a:lnTo>
                      <a:pt x="0" y="0"/>
                    </a:lnTo>
                    <a:lnTo>
                      <a:pt x="24" y="17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3" name="Freeform 60"/>
              <p:cNvSpPr>
                <a:spLocks/>
              </p:cNvSpPr>
              <p:nvPr/>
            </p:nvSpPr>
            <p:spPr bwMode="auto">
              <a:xfrm>
                <a:off x="1676" y="2874"/>
                <a:ext cx="58" cy="57"/>
              </a:xfrm>
              <a:custGeom>
                <a:avLst/>
                <a:gdLst>
                  <a:gd name="T0" fmla="*/ 58 w 58"/>
                  <a:gd name="T1" fmla="*/ 0 h 57"/>
                  <a:gd name="T2" fmla="*/ 30 w 58"/>
                  <a:gd name="T3" fmla="*/ 57 h 57"/>
                  <a:gd name="T4" fmla="*/ 0 w 58"/>
                  <a:gd name="T5" fmla="*/ 0 h 57"/>
                  <a:gd name="T6" fmla="*/ 30 w 58"/>
                  <a:gd name="T7" fmla="*/ 29 h 57"/>
                  <a:gd name="T8" fmla="*/ 58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0"/>
                    </a:moveTo>
                    <a:lnTo>
                      <a:pt x="30" y="57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4" name="Oval 61"/>
              <p:cNvSpPr>
                <a:spLocks noChangeArrowheads="1"/>
              </p:cNvSpPr>
              <p:nvPr/>
            </p:nvSpPr>
            <p:spPr bwMode="auto">
              <a:xfrm>
                <a:off x="1170" y="1152"/>
                <a:ext cx="168" cy="228"/>
              </a:xfrm>
              <a:prstGeom prst="ellipse">
                <a:avLst/>
              </a:prstGeom>
              <a:solidFill>
                <a:srgbClr val="80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5" name="Freeform 62"/>
              <p:cNvSpPr>
                <a:spLocks/>
              </p:cNvSpPr>
              <p:nvPr/>
            </p:nvSpPr>
            <p:spPr bwMode="auto">
              <a:xfrm>
                <a:off x="1159" y="1142"/>
                <a:ext cx="193" cy="252"/>
              </a:xfrm>
              <a:custGeom>
                <a:avLst/>
                <a:gdLst>
                  <a:gd name="T0" fmla="*/ 2 w 193"/>
                  <a:gd name="T1" fmla="*/ 158 h 252"/>
                  <a:gd name="T2" fmla="*/ 11 w 193"/>
                  <a:gd name="T3" fmla="*/ 185 h 252"/>
                  <a:gd name="T4" fmla="*/ 21 w 193"/>
                  <a:gd name="T5" fmla="*/ 204 h 252"/>
                  <a:gd name="T6" fmla="*/ 30 w 193"/>
                  <a:gd name="T7" fmla="*/ 218 h 252"/>
                  <a:gd name="T8" fmla="*/ 48 w 193"/>
                  <a:gd name="T9" fmla="*/ 235 h 252"/>
                  <a:gd name="T10" fmla="*/ 63 w 193"/>
                  <a:gd name="T11" fmla="*/ 243 h 252"/>
                  <a:gd name="T12" fmla="*/ 90 w 193"/>
                  <a:gd name="T13" fmla="*/ 250 h 252"/>
                  <a:gd name="T14" fmla="*/ 111 w 193"/>
                  <a:gd name="T15" fmla="*/ 250 h 252"/>
                  <a:gd name="T16" fmla="*/ 133 w 193"/>
                  <a:gd name="T17" fmla="*/ 242 h 252"/>
                  <a:gd name="T18" fmla="*/ 148 w 193"/>
                  <a:gd name="T19" fmla="*/ 233 h 252"/>
                  <a:gd name="T20" fmla="*/ 165 w 193"/>
                  <a:gd name="T21" fmla="*/ 214 h 252"/>
                  <a:gd name="T22" fmla="*/ 177 w 193"/>
                  <a:gd name="T23" fmla="*/ 194 h 252"/>
                  <a:gd name="T24" fmla="*/ 188 w 193"/>
                  <a:gd name="T25" fmla="*/ 166 h 252"/>
                  <a:gd name="T26" fmla="*/ 191 w 193"/>
                  <a:gd name="T27" fmla="*/ 149 h 252"/>
                  <a:gd name="T28" fmla="*/ 193 w 193"/>
                  <a:gd name="T29" fmla="*/ 123 h 252"/>
                  <a:gd name="T30" fmla="*/ 188 w 193"/>
                  <a:gd name="T31" fmla="*/ 89 h 252"/>
                  <a:gd name="T32" fmla="*/ 177 w 193"/>
                  <a:gd name="T33" fmla="*/ 60 h 252"/>
                  <a:gd name="T34" fmla="*/ 169 w 193"/>
                  <a:gd name="T35" fmla="*/ 41 h 252"/>
                  <a:gd name="T36" fmla="*/ 148 w 193"/>
                  <a:gd name="T37" fmla="*/ 17 h 252"/>
                  <a:gd name="T38" fmla="*/ 133 w 193"/>
                  <a:gd name="T39" fmla="*/ 8 h 252"/>
                  <a:gd name="T40" fmla="*/ 111 w 193"/>
                  <a:gd name="T41" fmla="*/ 0 h 252"/>
                  <a:gd name="T42" fmla="*/ 63 w 193"/>
                  <a:gd name="T43" fmla="*/ 7 h 252"/>
                  <a:gd name="T44" fmla="*/ 48 w 193"/>
                  <a:gd name="T45" fmla="*/ 15 h 252"/>
                  <a:gd name="T46" fmla="*/ 30 w 193"/>
                  <a:gd name="T47" fmla="*/ 32 h 252"/>
                  <a:gd name="T48" fmla="*/ 18 w 193"/>
                  <a:gd name="T49" fmla="*/ 50 h 252"/>
                  <a:gd name="T50" fmla="*/ 4 w 193"/>
                  <a:gd name="T51" fmla="*/ 82 h 252"/>
                  <a:gd name="T52" fmla="*/ 0 w 193"/>
                  <a:gd name="T53" fmla="*/ 125 h 252"/>
                  <a:gd name="T54" fmla="*/ 25 w 193"/>
                  <a:gd name="T55" fmla="*/ 93 h 252"/>
                  <a:gd name="T56" fmla="*/ 28 w 193"/>
                  <a:gd name="T57" fmla="*/ 75 h 252"/>
                  <a:gd name="T58" fmla="*/ 39 w 193"/>
                  <a:gd name="T59" fmla="*/ 57 h 252"/>
                  <a:gd name="T60" fmla="*/ 49 w 193"/>
                  <a:gd name="T61" fmla="*/ 43 h 252"/>
                  <a:gd name="T62" fmla="*/ 65 w 193"/>
                  <a:gd name="T63" fmla="*/ 29 h 252"/>
                  <a:gd name="T64" fmla="*/ 83 w 193"/>
                  <a:gd name="T65" fmla="*/ 22 h 252"/>
                  <a:gd name="T66" fmla="*/ 107 w 193"/>
                  <a:gd name="T67" fmla="*/ 20 h 252"/>
                  <a:gd name="T68" fmla="*/ 121 w 193"/>
                  <a:gd name="T69" fmla="*/ 27 h 252"/>
                  <a:gd name="T70" fmla="*/ 133 w 193"/>
                  <a:gd name="T71" fmla="*/ 34 h 252"/>
                  <a:gd name="T72" fmla="*/ 151 w 193"/>
                  <a:gd name="T73" fmla="*/ 51 h 252"/>
                  <a:gd name="T74" fmla="*/ 160 w 193"/>
                  <a:gd name="T75" fmla="*/ 70 h 252"/>
                  <a:gd name="T76" fmla="*/ 167 w 193"/>
                  <a:gd name="T77" fmla="*/ 86 h 252"/>
                  <a:gd name="T78" fmla="*/ 170 w 193"/>
                  <a:gd name="T79" fmla="*/ 120 h 252"/>
                  <a:gd name="T80" fmla="*/ 170 w 193"/>
                  <a:gd name="T81" fmla="*/ 129 h 252"/>
                  <a:gd name="T82" fmla="*/ 167 w 193"/>
                  <a:gd name="T83" fmla="*/ 158 h 252"/>
                  <a:gd name="T84" fmla="*/ 160 w 193"/>
                  <a:gd name="T85" fmla="*/ 180 h 252"/>
                  <a:gd name="T86" fmla="*/ 153 w 193"/>
                  <a:gd name="T87" fmla="*/ 194 h 252"/>
                  <a:gd name="T88" fmla="*/ 144 w 193"/>
                  <a:gd name="T89" fmla="*/ 204 h 252"/>
                  <a:gd name="T90" fmla="*/ 130 w 193"/>
                  <a:gd name="T91" fmla="*/ 218 h 252"/>
                  <a:gd name="T92" fmla="*/ 114 w 193"/>
                  <a:gd name="T93" fmla="*/ 226 h 252"/>
                  <a:gd name="T94" fmla="*/ 98 w 193"/>
                  <a:gd name="T95" fmla="*/ 230 h 252"/>
                  <a:gd name="T96" fmla="*/ 93 w 193"/>
                  <a:gd name="T97" fmla="*/ 230 h 252"/>
                  <a:gd name="T98" fmla="*/ 77 w 193"/>
                  <a:gd name="T99" fmla="*/ 226 h 252"/>
                  <a:gd name="T100" fmla="*/ 62 w 193"/>
                  <a:gd name="T101" fmla="*/ 218 h 252"/>
                  <a:gd name="T102" fmla="*/ 48 w 193"/>
                  <a:gd name="T103" fmla="*/ 204 h 252"/>
                  <a:gd name="T104" fmla="*/ 39 w 193"/>
                  <a:gd name="T105" fmla="*/ 194 h 252"/>
                  <a:gd name="T106" fmla="*/ 32 w 193"/>
                  <a:gd name="T107" fmla="*/ 180 h 252"/>
                  <a:gd name="T108" fmla="*/ 25 w 193"/>
                  <a:gd name="T109" fmla="*/ 158 h 252"/>
                  <a:gd name="T110" fmla="*/ 21 w 193"/>
                  <a:gd name="T111" fmla="*/ 125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3" h="252">
                    <a:moveTo>
                      <a:pt x="0" y="125"/>
                    </a:moveTo>
                    <a:lnTo>
                      <a:pt x="0" y="149"/>
                    </a:lnTo>
                    <a:lnTo>
                      <a:pt x="2" y="158"/>
                    </a:lnTo>
                    <a:lnTo>
                      <a:pt x="4" y="161"/>
                    </a:lnTo>
                    <a:lnTo>
                      <a:pt x="4" y="166"/>
                    </a:lnTo>
                    <a:lnTo>
                      <a:pt x="11" y="185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21" y="204"/>
                    </a:lnTo>
                    <a:lnTo>
                      <a:pt x="23" y="207"/>
                    </a:lnTo>
                    <a:lnTo>
                      <a:pt x="27" y="214"/>
                    </a:lnTo>
                    <a:lnTo>
                      <a:pt x="30" y="218"/>
                    </a:lnTo>
                    <a:lnTo>
                      <a:pt x="32" y="221"/>
                    </a:lnTo>
                    <a:lnTo>
                      <a:pt x="44" y="233"/>
                    </a:lnTo>
                    <a:lnTo>
                      <a:pt x="48" y="235"/>
                    </a:lnTo>
                    <a:lnTo>
                      <a:pt x="51" y="238"/>
                    </a:lnTo>
                    <a:lnTo>
                      <a:pt x="58" y="242"/>
                    </a:lnTo>
                    <a:lnTo>
                      <a:pt x="63" y="243"/>
                    </a:lnTo>
                    <a:lnTo>
                      <a:pt x="70" y="247"/>
                    </a:lnTo>
                    <a:lnTo>
                      <a:pt x="81" y="250"/>
                    </a:lnTo>
                    <a:lnTo>
                      <a:pt x="90" y="250"/>
                    </a:lnTo>
                    <a:lnTo>
                      <a:pt x="93" y="252"/>
                    </a:lnTo>
                    <a:lnTo>
                      <a:pt x="102" y="250"/>
                    </a:lnTo>
                    <a:lnTo>
                      <a:pt x="111" y="250"/>
                    </a:lnTo>
                    <a:lnTo>
                      <a:pt x="121" y="247"/>
                    </a:lnTo>
                    <a:lnTo>
                      <a:pt x="128" y="243"/>
                    </a:lnTo>
                    <a:lnTo>
                      <a:pt x="133" y="242"/>
                    </a:lnTo>
                    <a:lnTo>
                      <a:pt x="141" y="238"/>
                    </a:lnTo>
                    <a:lnTo>
                      <a:pt x="144" y="235"/>
                    </a:lnTo>
                    <a:lnTo>
                      <a:pt x="148" y="233"/>
                    </a:lnTo>
                    <a:lnTo>
                      <a:pt x="160" y="221"/>
                    </a:lnTo>
                    <a:lnTo>
                      <a:pt x="162" y="218"/>
                    </a:lnTo>
                    <a:lnTo>
                      <a:pt x="165" y="214"/>
                    </a:lnTo>
                    <a:lnTo>
                      <a:pt x="169" y="207"/>
                    </a:lnTo>
                    <a:lnTo>
                      <a:pt x="170" y="204"/>
                    </a:lnTo>
                    <a:lnTo>
                      <a:pt x="177" y="194"/>
                    </a:lnTo>
                    <a:lnTo>
                      <a:pt x="177" y="190"/>
                    </a:lnTo>
                    <a:lnTo>
                      <a:pt x="181" y="185"/>
                    </a:lnTo>
                    <a:lnTo>
                      <a:pt x="188" y="166"/>
                    </a:lnTo>
                    <a:lnTo>
                      <a:pt x="188" y="161"/>
                    </a:lnTo>
                    <a:lnTo>
                      <a:pt x="190" y="158"/>
                    </a:lnTo>
                    <a:lnTo>
                      <a:pt x="191" y="149"/>
                    </a:lnTo>
                    <a:lnTo>
                      <a:pt x="191" y="132"/>
                    </a:lnTo>
                    <a:lnTo>
                      <a:pt x="193" y="129"/>
                    </a:lnTo>
                    <a:lnTo>
                      <a:pt x="193" y="123"/>
                    </a:lnTo>
                    <a:lnTo>
                      <a:pt x="191" y="117"/>
                    </a:lnTo>
                    <a:lnTo>
                      <a:pt x="191" y="99"/>
                    </a:lnTo>
                    <a:lnTo>
                      <a:pt x="188" y="89"/>
                    </a:lnTo>
                    <a:lnTo>
                      <a:pt x="188" y="82"/>
                    </a:lnTo>
                    <a:lnTo>
                      <a:pt x="184" y="70"/>
                    </a:lnTo>
                    <a:lnTo>
                      <a:pt x="177" y="60"/>
                    </a:lnTo>
                    <a:lnTo>
                      <a:pt x="174" y="50"/>
                    </a:lnTo>
                    <a:lnTo>
                      <a:pt x="170" y="46"/>
                    </a:lnTo>
                    <a:lnTo>
                      <a:pt x="169" y="41"/>
                    </a:lnTo>
                    <a:lnTo>
                      <a:pt x="162" y="32"/>
                    </a:lnTo>
                    <a:lnTo>
                      <a:pt x="160" y="29"/>
                    </a:lnTo>
                    <a:lnTo>
                      <a:pt x="148" y="17"/>
                    </a:lnTo>
                    <a:lnTo>
                      <a:pt x="144" y="15"/>
                    </a:lnTo>
                    <a:lnTo>
                      <a:pt x="141" y="12"/>
                    </a:lnTo>
                    <a:lnTo>
                      <a:pt x="133" y="8"/>
                    </a:lnTo>
                    <a:lnTo>
                      <a:pt x="128" y="7"/>
                    </a:lnTo>
                    <a:lnTo>
                      <a:pt x="121" y="3"/>
                    </a:lnTo>
                    <a:lnTo>
                      <a:pt x="111" y="0"/>
                    </a:lnTo>
                    <a:lnTo>
                      <a:pt x="81" y="0"/>
                    </a:lnTo>
                    <a:lnTo>
                      <a:pt x="70" y="3"/>
                    </a:lnTo>
                    <a:lnTo>
                      <a:pt x="63" y="7"/>
                    </a:lnTo>
                    <a:lnTo>
                      <a:pt x="58" y="8"/>
                    </a:lnTo>
                    <a:lnTo>
                      <a:pt x="51" y="12"/>
                    </a:lnTo>
                    <a:lnTo>
                      <a:pt x="48" y="15"/>
                    </a:lnTo>
                    <a:lnTo>
                      <a:pt x="44" y="17"/>
                    </a:lnTo>
                    <a:lnTo>
                      <a:pt x="32" y="29"/>
                    </a:lnTo>
                    <a:lnTo>
                      <a:pt x="30" y="32"/>
                    </a:lnTo>
                    <a:lnTo>
                      <a:pt x="23" y="41"/>
                    </a:lnTo>
                    <a:lnTo>
                      <a:pt x="21" y="46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7" y="70"/>
                    </a:lnTo>
                    <a:lnTo>
                      <a:pt x="4" y="82"/>
                    </a:lnTo>
                    <a:lnTo>
                      <a:pt x="4" y="89"/>
                    </a:lnTo>
                    <a:lnTo>
                      <a:pt x="0" y="99"/>
                    </a:lnTo>
                    <a:lnTo>
                      <a:pt x="0" y="125"/>
                    </a:lnTo>
                    <a:lnTo>
                      <a:pt x="21" y="125"/>
                    </a:lnTo>
                    <a:lnTo>
                      <a:pt x="21" y="103"/>
                    </a:lnTo>
                    <a:lnTo>
                      <a:pt x="25" y="93"/>
                    </a:lnTo>
                    <a:lnTo>
                      <a:pt x="25" y="86"/>
                    </a:lnTo>
                    <a:lnTo>
                      <a:pt x="28" y="77"/>
                    </a:lnTo>
                    <a:lnTo>
                      <a:pt x="28" y="75"/>
                    </a:lnTo>
                    <a:lnTo>
                      <a:pt x="32" y="70"/>
                    </a:lnTo>
                    <a:lnTo>
                      <a:pt x="35" y="60"/>
                    </a:lnTo>
                    <a:lnTo>
                      <a:pt x="39" y="57"/>
                    </a:lnTo>
                    <a:lnTo>
                      <a:pt x="41" y="51"/>
                    </a:lnTo>
                    <a:lnTo>
                      <a:pt x="48" y="46"/>
                    </a:lnTo>
                    <a:lnTo>
                      <a:pt x="49" y="43"/>
                    </a:lnTo>
                    <a:lnTo>
                      <a:pt x="58" y="34"/>
                    </a:lnTo>
                    <a:lnTo>
                      <a:pt x="62" y="32"/>
                    </a:lnTo>
                    <a:lnTo>
                      <a:pt x="65" y="29"/>
                    </a:lnTo>
                    <a:lnTo>
                      <a:pt x="70" y="27"/>
                    </a:lnTo>
                    <a:lnTo>
                      <a:pt x="77" y="24"/>
                    </a:lnTo>
                    <a:lnTo>
                      <a:pt x="83" y="22"/>
                    </a:lnTo>
                    <a:lnTo>
                      <a:pt x="84" y="20"/>
                    </a:lnTo>
                    <a:lnTo>
                      <a:pt x="97" y="20"/>
                    </a:lnTo>
                    <a:lnTo>
                      <a:pt x="107" y="20"/>
                    </a:lnTo>
                    <a:lnTo>
                      <a:pt x="109" y="22"/>
                    </a:lnTo>
                    <a:lnTo>
                      <a:pt x="114" y="24"/>
                    </a:lnTo>
                    <a:lnTo>
                      <a:pt x="121" y="27"/>
                    </a:lnTo>
                    <a:lnTo>
                      <a:pt x="126" y="29"/>
                    </a:lnTo>
                    <a:lnTo>
                      <a:pt x="130" y="32"/>
                    </a:lnTo>
                    <a:lnTo>
                      <a:pt x="133" y="34"/>
                    </a:lnTo>
                    <a:lnTo>
                      <a:pt x="142" y="43"/>
                    </a:lnTo>
                    <a:lnTo>
                      <a:pt x="144" y="46"/>
                    </a:lnTo>
                    <a:lnTo>
                      <a:pt x="151" y="51"/>
                    </a:lnTo>
                    <a:lnTo>
                      <a:pt x="153" y="57"/>
                    </a:lnTo>
                    <a:lnTo>
                      <a:pt x="156" y="60"/>
                    </a:lnTo>
                    <a:lnTo>
                      <a:pt x="160" y="70"/>
                    </a:lnTo>
                    <a:lnTo>
                      <a:pt x="163" y="75"/>
                    </a:lnTo>
                    <a:lnTo>
                      <a:pt x="163" y="77"/>
                    </a:lnTo>
                    <a:lnTo>
                      <a:pt x="167" y="86"/>
                    </a:lnTo>
                    <a:lnTo>
                      <a:pt x="167" y="93"/>
                    </a:lnTo>
                    <a:lnTo>
                      <a:pt x="170" y="103"/>
                    </a:lnTo>
                    <a:lnTo>
                      <a:pt x="170" y="120"/>
                    </a:lnTo>
                    <a:lnTo>
                      <a:pt x="172" y="127"/>
                    </a:lnTo>
                    <a:lnTo>
                      <a:pt x="172" y="122"/>
                    </a:lnTo>
                    <a:lnTo>
                      <a:pt x="170" y="129"/>
                    </a:lnTo>
                    <a:lnTo>
                      <a:pt x="170" y="146"/>
                    </a:lnTo>
                    <a:lnTo>
                      <a:pt x="169" y="151"/>
                    </a:lnTo>
                    <a:lnTo>
                      <a:pt x="167" y="158"/>
                    </a:lnTo>
                    <a:lnTo>
                      <a:pt x="167" y="163"/>
                    </a:lnTo>
                    <a:lnTo>
                      <a:pt x="163" y="175"/>
                    </a:lnTo>
                    <a:lnTo>
                      <a:pt x="160" y="180"/>
                    </a:lnTo>
                    <a:lnTo>
                      <a:pt x="156" y="187"/>
                    </a:lnTo>
                    <a:lnTo>
                      <a:pt x="156" y="189"/>
                    </a:lnTo>
                    <a:lnTo>
                      <a:pt x="153" y="194"/>
                    </a:lnTo>
                    <a:lnTo>
                      <a:pt x="151" y="197"/>
                    </a:lnTo>
                    <a:lnTo>
                      <a:pt x="148" y="201"/>
                    </a:lnTo>
                    <a:lnTo>
                      <a:pt x="144" y="204"/>
                    </a:lnTo>
                    <a:lnTo>
                      <a:pt x="142" y="207"/>
                    </a:lnTo>
                    <a:lnTo>
                      <a:pt x="133" y="216"/>
                    </a:lnTo>
                    <a:lnTo>
                      <a:pt x="130" y="218"/>
                    </a:lnTo>
                    <a:lnTo>
                      <a:pt x="126" y="221"/>
                    </a:lnTo>
                    <a:lnTo>
                      <a:pt x="121" y="223"/>
                    </a:lnTo>
                    <a:lnTo>
                      <a:pt x="114" y="226"/>
                    </a:lnTo>
                    <a:lnTo>
                      <a:pt x="109" y="228"/>
                    </a:lnTo>
                    <a:lnTo>
                      <a:pt x="107" y="230"/>
                    </a:lnTo>
                    <a:lnTo>
                      <a:pt x="98" y="230"/>
                    </a:lnTo>
                    <a:lnTo>
                      <a:pt x="91" y="233"/>
                    </a:lnTo>
                    <a:lnTo>
                      <a:pt x="100" y="231"/>
                    </a:lnTo>
                    <a:lnTo>
                      <a:pt x="93" y="230"/>
                    </a:lnTo>
                    <a:lnTo>
                      <a:pt x="84" y="230"/>
                    </a:lnTo>
                    <a:lnTo>
                      <a:pt x="83" y="228"/>
                    </a:lnTo>
                    <a:lnTo>
                      <a:pt x="77" y="226"/>
                    </a:lnTo>
                    <a:lnTo>
                      <a:pt x="70" y="223"/>
                    </a:lnTo>
                    <a:lnTo>
                      <a:pt x="65" y="221"/>
                    </a:lnTo>
                    <a:lnTo>
                      <a:pt x="62" y="218"/>
                    </a:lnTo>
                    <a:lnTo>
                      <a:pt x="58" y="216"/>
                    </a:lnTo>
                    <a:lnTo>
                      <a:pt x="49" y="207"/>
                    </a:lnTo>
                    <a:lnTo>
                      <a:pt x="48" y="204"/>
                    </a:lnTo>
                    <a:lnTo>
                      <a:pt x="44" y="201"/>
                    </a:lnTo>
                    <a:lnTo>
                      <a:pt x="41" y="197"/>
                    </a:lnTo>
                    <a:lnTo>
                      <a:pt x="39" y="194"/>
                    </a:lnTo>
                    <a:lnTo>
                      <a:pt x="35" y="189"/>
                    </a:lnTo>
                    <a:lnTo>
                      <a:pt x="35" y="187"/>
                    </a:lnTo>
                    <a:lnTo>
                      <a:pt x="32" y="180"/>
                    </a:lnTo>
                    <a:lnTo>
                      <a:pt x="28" y="175"/>
                    </a:lnTo>
                    <a:lnTo>
                      <a:pt x="25" y="163"/>
                    </a:lnTo>
                    <a:lnTo>
                      <a:pt x="25" y="158"/>
                    </a:lnTo>
                    <a:lnTo>
                      <a:pt x="23" y="151"/>
                    </a:lnTo>
                    <a:lnTo>
                      <a:pt x="21" y="146"/>
                    </a:lnTo>
                    <a:lnTo>
                      <a:pt x="21" y="125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6" name="Rectangle 63"/>
              <p:cNvSpPr>
                <a:spLocks noChangeArrowheads="1"/>
              </p:cNvSpPr>
              <p:nvPr/>
            </p:nvSpPr>
            <p:spPr bwMode="auto">
              <a:xfrm>
                <a:off x="2356" y="1293"/>
                <a:ext cx="21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7" name="Freeform 64"/>
              <p:cNvSpPr>
                <a:spLocks/>
              </p:cNvSpPr>
              <p:nvPr/>
            </p:nvSpPr>
            <p:spPr bwMode="auto">
              <a:xfrm>
                <a:off x="2346" y="1283"/>
                <a:ext cx="235" cy="313"/>
              </a:xfrm>
              <a:custGeom>
                <a:avLst/>
                <a:gdLst>
                  <a:gd name="T0" fmla="*/ 0 w 235"/>
                  <a:gd name="T1" fmla="*/ 0 h 313"/>
                  <a:gd name="T2" fmla="*/ 0 w 235"/>
                  <a:gd name="T3" fmla="*/ 313 h 313"/>
                  <a:gd name="T4" fmla="*/ 235 w 235"/>
                  <a:gd name="T5" fmla="*/ 313 h 313"/>
                  <a:gd name="T6" fmla="*/ 235 w 235"/>
                  <a:gd name="T7" fmla="*/ 0 h 313"/>
                  <a:gd name="T8" fmla="*/ 0 w 235"/>
                  <a:gd name="T9" fmla="*/ 0 h 313"/>
                  <a:gd name="T10" fmla="*/ 10 w 235"/>
                  <a:gd name="T11" fmla="*/ 20 h 313"/>
                  <a:gd name="T12" fmla="*/ 224 w 235"/>
                  <a:gd name="T13" fmla="*/ 20 h 313"/>
                  <a:gd name="T14" fmla="*/ 213 w 235"/>
                  <a:gd name="T15" fmla="*/ 10 h 313"/>
                  <a:gd name="T16" fmla="*/ 213 w 235"/>
                  <a:gd name="T17" fmla="*/ 303 h 313"/>
                  <a:gd name="T18" fmla="*/ 224 w 235"/>
                  <a:gd name="T19" fmla="*/ 293 h 313"/>
                  <a:gd name="T20" fmla="*/ 10 w 235"/>
                  <a:gd name="T21" fmla="*/ 293 h 313"/>
                  <a:gd name="T22" fmla="*/ 21 w 235"/>
                  <a:gd name="T23" fmla="*/ 303 h 313"/>
                  <a:gd name="T24" fmla="*/ 21 w 235"/>
                  <a:gd name="T25" fmla="*/ 10 h 313"/>
                  <a:gd name="T26" fmla="*/ 10 w 235"/>
                  <a:gd name="T27" fmla="*/ 20 h 313"/>
                  <a:gd name="T28" fmla="*/ 0 w 235"/>
                  <a:gd name="T29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5" h="313">
                    <a:moveTo>
                      <a:pt x="0" y="0"/>
                    </a:moveTo>
                    <a:lnTo>
                      <a:pt x="0" y="313"/>
                    </a:lnTo>
                    <a:lnTo>
                      <a:pt x="235" y="313"/>
                    </a:lnTo>
                    <a:lnTo>
                      <a:pt x="235" y="0"/>
                    </a:lnTo>
                    <a:lnTo>
                      <a:pt x="0" y="0"/>
                    </a:lnTo>
                    <a:lnTo>
                      <a:pt x="10" y="20"/>
                    </a:lnTo>
                    <a:lnTo>
                      <a:pt x="224" y="20"/>
                    </a:lnTo>
                    <a:lnTo>
                      <a:pt x="213" y="10"/>
                    </a:lnTo>
                    <a:lnTo>
                      <a:pt x="213" y="303"/>
                    </a:lnTo>
                    <a:lnTo>
                      <a:pt x="224" y="293"/>
                    </a:lnTo>
                    <a:lnTo>
                      <a:pt x="10" y="293"/>
                    </a:lnTo>
                    <a:lnTo>
                      <a:pt x="21" y="303"/>
                    </a:lnTo>
                    <a:lnTo>
                      <a:pt x="21" y="10"/>
                    </a:lnTo>
                    <a:lnTo>
                      <a:pt x="1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8" name="Rectangle 65"/>
              <p:cNvSpPr>
                <a:spLocks noChangeArrowheads="1"/>
              </p:cNvSpPr>
              <p:nvPr/>
            </p:nvSpPr>
            <p:spPr bwMode="auto">
              <a:xfrm>
                <a:off x="2344" y="1876"/>
                <a:ext cx="196" cy="2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99" name="Freeform 66"/>
              <p:cNvSpPr>
                <a:spLocks/>
              </p:cNvSpPr>
              <p:nvPr/>
            </p:nvSpPr>
            <p:spPr bwMode="auto">
              <a:xfrm>
                <a:off x="2333" y="1866"/>
                <a:ext cx="223" cy="278"/>
              </a:xfrm>
              <a:custGeom>
                <a:avLst/>
                <a:gdLst>
                  <a:gd name="T0" fmla="*/ 0 w 223"/>
                  <a:gd name="T1" fmla="*/ 0 h 278"/>
                  <a:gd name="T2" fmla="*/ 0 w 223"/>
                  <a:gd name="T3" fmla="*/ 278 h 278"/>
                  <a:gd name="T4" fmla="*/ 223 w 223"/>
                  <a:gd name="T5" fmla="*/ 278 h 278"/>
                  <a:gd name="T6" fmla="*/ 223 w 223"/>
                  <a:gd name="T7" fmla="*/ 0 h 278"/>
                  <a:gd name="T8" fmla="*/ 0 w 223"/>
                  <a:gd name="T9" fmla="*/ 0 h 278"/>
                  <a:gd name="T10" fmla="*/ 11 w 223"/>
                  <a:gd name="T11" fmla="*/ 20 h 278"/>
                  <a:gd name="T12" fmla="*/ 212 w 223"/>
                  <a:gd name="T13" fmla="*/ 20 h 278"/>
                  <a:gd name="T14" fmla="*/ 202 w 223"/>
                  <a:gd name="T15" fmla="*/ 10 h 278"/>
                  <a:gd name="T16" fmla="*/ 202 w 223"/>
                  <a:gd name="T17" fmla="*/ 267 h 278"/>
                  <a:gd name="T18" fmla="*/ 212 w 223"/>
                  <a:gd name="T19" fmla="*/ 257 h 278"/>
                  <a:gd name="T20" fmla="*/ 11 w 223"/>
                  <a:gd name="T21" fmla="*/ 257 h 278"/>
                  <a:gd name="T22" fmla="*/ 21 w 223"/>
                  <a:gd name="T23" fmla="*/ 267 h 278"/>
                  <a:gd name="T24" fmla="*/ 21 w 223"/>
                  <a:gd name="T25" fmla="*/ 10 h 278"/>
                  <a:gd name="T26" fmla="*/ 11 w 223"/>
                  <a:gd name="T27" fmla="*/ 20 h 278"/>
                  <a:gd name="T28" fmla="*/ 0 w 223"/>
                  <a:gd name="T29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3" h="278">
                    <a:moveTo>
                      <a:pt x="0" y="0"/>
                    </a:moveTo>
                    <a:lnTo>
                      <a:pt x="0" y="278"/>
                    </a:lnTo>
                    <a:lnTo>
                      <a:pt x="223" y="278"/>
                    </a:lnTo>
                    <a:lnTo>
                      <a:pt x="223" y="0"/>
                    </a:lnTo>
                    <a:lnTo>
                      <a:pt x="0" y="0"/>
                    </a:lnTo>
                    <a:lnTo>
                      <a:pt x="11" y="20"/>
                    </a:lnTo>
                    <a:lnTo>
                      <a:pt x="212" y="20"/>
                    </a:lnTo>
                    <a:lnTo>
                      <a:pt x="202" y="10"/>
                    </a:lnTo>
                    <a:lnTo>
                      <a:pt x="202" y="267"/>
                    </a:lnTo>
                    <a:lnTo>
                      <a:pt x="212" y="257"/>
                    </a:lnTo>
                    <a:lnTo>
                      <a:pt x="11" y="257"/>
                    </a:lnTo>
                    <a:lnTo>
                      <a:pt x="21" y="267"/>
                    </a:lnTo>
                    <a:lnTo>
                      <a:pt x="21" y="10"/>
                    </a:lnTo>
                    <a:lnTo>
                      <a:pt x="1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0" name="Rectangle 67"/>
              <p:cNvSpPr>
                <a:spLocks noChangeArrowheads="1"/>
              </p:cNvSpPr>
              <p:nvPr/>
            </p:nvSpPr>
            <p:spPr bwMode="auto">
              <a:xfrm>
                <a:off x="2344" y="2382"/>
                <a:ext cx="196" cy="1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1" name="Freeform 68"/>
              <p:cNvSpPr>
                <a:spLocks/>
              </p:cNvSpPr>
              <p:nvPr/>
            </p:nvSpPr>
            <p:spPr bwMode="auto">
              <a:xfrm>
                <a:off x="2333" y="2372"/>
                <a:ext cx="223" cy="199"/>
              </a:xfrm>
              <a:custGeom>
                <a:avLst/>
                <a:gdLst>
                  <a:gd name="T0" fmla="*/ 0 w 223"/>
                  <a:gd name="T1" fmla="*/ 0 h 199"/>
                  <a:gd name="T2" fmla="*/ 0 w 223"/>
                  <a:gd name="T3" fmla="*/ 199 h 199"/>
                  <a:gd name="T4" fmla="*/ 223 w 223"/>
                  <a:gd name="T5" fmla="*/ 199 h 199"/>
                  <a:gd name="T6" fmla="*/ 223 w 223"/>
                  <a:gd name="T7" fmla="*/ 0 h 199"/>
                  <a:gd name="T8" fmla="*/ 0 w 223"/>
                  <a:gd name="T9" fmla="*/ 0 h 199"/>
                  <a:gd name="T10" fmla="*/ 11 w 223"/>
                  <a:gd name="T11" fmla="*/ 20 h 199"/>
                  <a:gd name="T12" fmla="*/ 212 w 223"/>
                  <a:gd name="T13" fmla="*/ 20 h 199"/>
                  <a:gd name="T14" fmla="*/ 202 w 223"/>
                  <a:gd name="T15" fmla="*/ 10 h 199"/>
                  <a:gd name="T16" fmla="*/ 202 w 223"/>
                  <a:gd name="T17" fmla="*/ 188 h 199"/>
                  <a:gd name="T18" fmla="*/ 212 w 223"/>
                  <a:gd name="T19" fmla="*/ 178 h 199"/>
                  <a:gd name="T20" fmla="*/ 11 w 223"/>
                  <a:gd name="T21" fmla="*/ 178 h 199"/>
                  <a:gd name="T22" fmla="*/ 21 w 223"/>
                  <a:gd name="T23" fmla="*/ 188 h 199"/>
                  <a:gd name="T24" fmla="*/ 21 w 223"/>
                  <a:gd name="T25" fmla="*/ 10 h 199"/>
                  <a:gd name="T26" fmla="*/ 11 w 223"/>
                  <a:gd name="T27" fmla="*/ 20 h 199"/>
                  <a:gd name="T28" fmla="*/ 0 w 223"/>
                  <a:gd name="T2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3" h="199">
                    <a:moveTo>
                      <a:pt x="0" y="0"/>
                    </a:moveTo>
                    <a:lnTo>
                      <a:pt x="0" y="199"/>
                    </a:lnTo>
                    <a:lnTo>
                      <a:pt x="223" y="199"/>
                    </a:lnTo>
                    <a:lnTo>
                      <a:pt x="223" y="0"/>
                    </a:lnTo>
                    <a:lnTo>
                      <a:pt x="0" y="0"/>
                    </a:lnTo>
                    <a:lnTo>
                      <a:pt x="11" y="20"/>
                    </a:lnTo>
                    <a:lnTo>
                      <a:pt x="212" y="20"/>
                    </a:lnTo>
                    <a:lnTo>
                      <a:pt x="202" y="10"/>
                    </a:lnTo>
                    <a:lnTo>
                      <a:pt x="202" y="188"/>
                    </a:lnTo>
                    <a:lnTo>
                      <a:pt x="212" y="178"/>
                    </a:lnTo>
                    <a:lnTo>
                      <a:pt x="11" y="178"/>
                    </a:lnTo>
                    <a:lnTo>
                      <a:pt x="21" y="188"/>
                    </a:lnTo>
                    <a:lnTo>
                      <a:pt x="21" y="10"/>
                    </a:lnTo>
                    <a:lnTo>
                      <a:pt x="1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2" name="Rectangle 69"/>
              <p:cNvSpPr>
                <a:spLocks noChangeArrowheads="1"/>
              </p:cNvSpPr>
              <p:nvPr/>
            </p:nvSpPr>
            <p:spPr bwMode="auto">
              <a:xfrm>
                <a:off x="1193" y="1608"/>
                <a:ext cx="61" cy="1067"/>
              </a:xfrm>
              <a:prstGeom prst="rect">
                <a:avLst/>
              </a:prstGeom>
              <a:solidFill>
                <a:srgbClr val="80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3" name="Freeform 70"/>
              <p:cNvSpPr>
                <a:spLocks/>
              </p:cNvSpPr>
              <p:nvPr/>
            </p:nvSpPr>
            <p:spPr bwMode="auto">
              <a:xfrm>
                <a:off x="1182" y="1598"/>
                <a:ext cx="88" cy="1093"/>
              </a:xfrm>
              <a:custGeom>
                <a:avLst/>
                <a:gdLst>
                  <a:gd name="T0" fmla="*/ 0 w 88"/>
                  <a:gd name="T1" fmla="*/ 0 h 1093"/>
                  <a:gd name="T2" fmla="*/ 0 w 88"/>
                  <a:gd name="T3" fmla="*/ 1093 h 1093"/>
                  <a:gd name="T4" fmla="*/ 88 w 88"/>
                  <a:gd name="T5" fmla="*/ 1093 h 1093"/>
                  <a:gd name="T6" fmla="*/ 88 w 88"/>
                  <a:gd name="T7" fmla="*/ 0 h 1093"/>
                  <a:gd name="T8" fmla="*/ 0 w 88"/>
                  <a:gd name="T9" fmla="*/ 0 h 1093"/>
                  <a:gd name="T10" fmla="*/ 11 w 88"/>
                  <a:gd name="T11" fmla="*/ 21 h 1093"/>
                  <a:gd name="T12" fmla="*/ 77 w 88"/>
                  <a:gd name="T13" fmla="*/ 21 h 1093"/>
                  <a:gd name="T14" fmla="*/ 67 w 88"/>
                  <a:gd name="T15" fmla="*/ 10 h 1093"/>
                  <a:gd name="T16" fmla="*/ 67 w 88"/>
                  <a:gd name="T17" fmla="*/ 1082 h 1093"/>
                  <a:gd name="T18" fmla="*/ 77 w 88"/>
                  <a:gd name="T19" fmla="*/ 1072 h 1093"/>
                  <a:gd name="T20" fmla="*/ 11 w 88"/>
                  <a:gd name="T21" fmla="*/ 1072 h 1093"/>
                  <a:gd name="T22" fmla="*/ 21 w 88"/>
                  <a:gd name="T23" fmla="*/ 1082 h 1093"/>
                  <a:gd name="T24" fmla="*/ 21 w 88"/>
                  <a:gd name="T25" fmla="*/ 10 h 1093"/>
                  <a:gd name="T26" fmla="*/ 11 w 88"/>
                  <a:gd name="T27" fmla="*/ 21 h 1093"/>
                  <a:gd name="T28" fmla="*/ 0 w 88"/>
                  <a:gd name="T29" fmla="*/ 0 h 1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093">
                    <a:moveTo>
                      <a:pt x="0" y="0"/>
                    </a:moveTo>
                    <a:lnTo>
                      <a:pt x="0" y="1093"/>
                    </a:lnTo>
                    <a:lnTo>
                      <a:pt x="88" y="1093"/>
                    </a:lnTo>
                    <a:lnTo>
                      <a:pt x="88" y="0"/>
                    </a:lnTo>
                    <a:lnTo>
                      <a:pt x="0" y="0"/>
                    </a:lnTo>
                    <a:lnTo>
                      <a:pt x="11" y="21"/>
                    </a:lnTo>
                    <a:lnTo>
                      <a:pt x="77" y="21"/>
                    </a:lnTo>
                    <a:lnTo>
                      <a:pt x="67" y="10"/>
                    </a:lnTo>
                    <a:lnTo>
                      <a:pt x="67" y="1082"/>
                    </a:lnTo>
                    <a:lnTo>
                      <a:pt x="77" y="1072"/>
                    </a:lnTo>
                    <a:lnTo>
                      <a:pt x="11" y="1072"/>
                    </a:lnTo>
                    <a:lnTo>
                      <a:pt x="21" y="1082"/>
                    </a:lnTo>
                    <a:lnTo>
                      <a:pt x="21" y="10"/>
                    </a:lnTo>
                    <a:lnTo>
                      <a:pt x="11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4" name="Rectangle 71"/>
              <p:cNvSpPr>
                <a:spLocks noChangeArrowheads="1"/>
              </p:cNvSpPr>
              <p:nvPr/>
            </p:nvSpPr>
            <p:spPr bwMode="auto">
              <a:xfrm>
                <a:off x="2572" y="2553"/>
                <a:ext cx="175" cy="14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5" name="Freeform 72"/>
              <p:cNvSpPr>
                <a:spLocks/>
              </p:cNvSpPr>
              <p:nvPr/>
            </p:nvSpPr>
            <p:spPr bwMode="auto">
              <a:xfrm>
                <a:off x="2575" y="2538"/>
                <a:ext cx="18" cy="45"/>
              </a:xfrm>
              <a:custGeom>
                <a:avLst/>
                <a:gdLst>
                  <a:gd name="T0" fmla="*/ 18 w 18"/>
                  <a:gd name="T1" fmla="*/ 45 h 45"/>
                  <a:gd name="T2" fmla="*/ 18 w 18"/>
                  <a:gd name="T3" fmla="*/ 0 h 45"/>
                  <a:gd name="T4" fmla="*/ 16 w 18"/>
                  <a:gd name="T5" fmla="*/ 0 h 45"/>
                  <a:gd name="T6" fmla="*/ 0 w 18"/>
                  <a:gd name="T7" fmla="*/ 22 h 45"/>
                  <a:gd name="T8" fmla="*/ 16 w 18"/>
                  <a:gd name="T9" fmla="*/ 45 h 45"/>
                  <a:gd name="T10" fmla="*/ 18 w 18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18" y="45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16" y="45"/>
                    </a:lnTo>
                    <a:lnTo>
                      <a:pt x="18" y="4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6" name="Freeform 73"/>
              <p:cNvSpPr>
                <a:spLocks/>
              </p:cNvSpPr>
              <p:nvPr/>
            </p:nvSpPr>
            <p:spPr bwMode="auto">
              <a:xfrm>
                <a:off x="2545" y="2531"/>
                <a:ext cx="58" cy="57"/>
              </a:xfrm>
              <a:custGeom>
                <a:avLst/>
                <a:gdLst>
                  <a:gd name="T0" fmla="*/ 58 w 58"/>
                  <a:gd name="T1" fmla="*/ 57 h 57"/>
                  <a:gd name="T2" fmla="*/ 0 w 58"/>
                  <a:gd name="T3" fmla="*/ 29 h 57"/>
                  <a:gd name="T4" fmla="*/ 58 w 58"/>
                  <a:gd name="T5" fmla="*/ 0 h 57"/>
                  <a:gd name="T6" fmla="*/ 30 w 58"/>
                  <a:gd name="T7" fmla="*/ 29 h 57"/>
                  <a:gd name="T8" fmla="*/ 58 w 58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57"/>
                    </a:moveTo>
                    <a:lnTo>
                      <a:pt x="0" y="29"/>
                    </a:lnTo>
                    <a:lnTo>
                      <a:pt x="58" y="0"/>
                    </a:lnTo>
                    <a:lnTo>
                      <a:pt x="30" y="29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7" name="Line 74"/>
              <p:cNvSpPr>
                <a:spLocks noChangeShapeType="1"/>
              </p:cNvSpPr>
              <p:nvPr/>
            </p:nvSpPr>
            <p:spPr bwMode="auto">
              <a:xfrm flipV="1">
                <a:off x="2545" y="2531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8" name="Freeform 75"/>
              <p:cNvSpPr>
                <a:spLocks/>
              </p:cNvSpPr>
              <p:nvPr/>
            </p:nvSpPr>
            <p:spPr bwMode="auto">
              <a:xfrm>
                <a:off x="1249" y="1051"/>
                <a:ext cx="1458" cy="1338"/>
              </a:xfrm>
              <a:custGeom>
                <a:avLst/>
                <a:gdLst>
                  <a:gd name="T0" fmla="*/ 1284 w 1458"/>
                  <a:gd name="T1" fmla="*/ 1338 h 1338"/>
                  <a:gd name="T2" fmla="*/ 1458 w 1458"/>
                  <a:gd name="T3" fmla="*/ 1338 h 1338"/>
                  <a:gd name="T4" fmla="*/ 1458 w 1458"/>
                  <a:gd name="T5" fmla="*/ 0 h 1338"/>
                  <a:gd name="T6" fmla="*/ 0 w 1458"/>
                  <a:gd name="T7" fmla="*/ 0 h 1338"/>
                  <a:gd name="T8" fmla="*/ 0 w 1458"/>
                  <a:gd name="T9" fmla="*/ 69 h 1338"/>
                  <a:gd name="T10" fmla="*/ 14 w 1458"/>
                  <a:gd name="T11" fmla="*/ 69 h 1338"/>
                  <a:gd name="T12" fmla="*/ 14 w 1458"/>
                  <a:gd name="T13" fmla="*/ 7 h 1338"/>
                  <a:gd name="T14" fmla="*/ 7 w 1458"/>
                  <a:gd name="T15" fmla="*/ 14 h 1338"/>
                  <a:gd name="T16" fmla="*/ 1451 w 1458"/>
                  <a:gd name="T17" fmla="*/ 14 h 1338"/>
                  <a:gd name="T18" fmla="*/ 1444 w 1458"/>
                  <a:gd name="T19" fmla="*/ 7 h 1338"/>
                  <a:gd name="T20" fmla="*/ 1444 w 1458"/>
                  <a:gd name="T21" fmla="*/ 1331 h 1338"/>
                  <a:gd name="T22" fmla="*/ 1451 w 1458"/>
                  <a:gd name="T23" fmla="*/ 1324 h 1338"/>
                  <a:gd name="T24" fmla="*/ 1284 w 1458"/>
                  <a:gd name="T25" fmla="*/ 1324 h 1338"/>
                  <a:gd name="T26" fmla="*/ 1284 w 1458"/>
                  <a:gd name="T27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58" h="1338">
                    <a:moveTo>
                      <a:pt x="1284" y="1338"/>
                    </a:moveTo>
                    <a:lnTo>
                      <a:pt x="1458" y="1338"/>
                    </a:lnTo>
                    <a:lnTo>
                      <a:pt x="1458" y="0"/>
                    </a:lnTo>
                    <a:lnTo>
                      <a:pt x="0" y="0"/>
                    </a:lnTo>
                    <a:lnTo>
                      <a:pt x="0" y="69"/>
                    </a:lnTo>
                    <a:lnTo>
                      <a:pt x="14" y="69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1451" y="14"/>
                    </a:lnTo>
                    <a:lnTo>
                      <a:pt x="1444" y="7"/>
                    </a:lnTo>
                    <a:lnTo>
                      <a:pt x="1444" y="1331"/>
                    </a:lnTo>
                    <a:lnTo>
                      <a:pt x="1451" y="1324"/>
                    </a:lnTo>
                    <a:lnTo>
                      <a:pt x="1284" y="1324"/>
                    </a:lnTo>
                    <a:lnTo>
                      <a:pt x="1284" y="1338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09" name="Freeform 76"/>
              <p:cNvSpPr>
                <a:spLocks/>
              </p:cNvSpPr>
              <p:nvPr/>
            </p:nvSpPr>
            <p:spPr bwMode="auto">
              <a:xfrm>
                <a:off x="1233" y="1109"/>
                <a:ext cx="45" cy="17"/>
              </a:xfrm>
              <a:custGeom>
                <a:avLst/>
                <a:gdLst>
                  <a:gd name="T0" fmla="*/ 45 w 45"/>
                  <a:gd name="T1" fmla="*/ 0 h 17"/>
                  <a:gd name="T2" fmla="*/ 0 w 45"/>
                  <a:gd name="T3" fmla="*/ 0 h 17"/>
                  <a:gd name="T4" fmla="*/ 23 w 45"/>
                  <a:gd name="T5" fmla="*/ 17 h 17"/>
                  <a:gd name="T6" fmla="*/ 45 w 45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7">
                    <a:moveTo>
                      <a:pt x="45" y="0"/>
                    </a:moveTo>
                    <a:lnTo>
                      <a:pt x="0" y="0"/>
                    </a:lnTo>
                    <a:lnTo>
                      <a:pt x="23" y="1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0" name="Freeform 77"/>
              <p:cNvSpPr>
                <a:spLocks/>
              </p:cNvSpPr>
              <p:nvPr/>
            </p:nvSpPr>
            <p:spPr bwMode="auto">
              <a:xfrm>
                <a:off x="1226" y="1097"/>
                <a:ext cx="59" cy="59"/>
              </a:xfrm>
              <a:custGeom>
                <a:avLst/>
                <a:gdLst>
                  <a:gd name="T0" fmla="*/ 59 w 59"/>
                  <a:gd name="T1" fmla="*/ 0 h 59"/>
                  <a:gd name="T2" fmla="*/ 30 w 59"/>
                  <a:gd name="T3" fmla="*/ 59 h 59"/>
                  <a:gd name="T4" fmla="*/ 0 w 59"/>
                  <a:gd name="T5" fmla="*/ 0 h 59"/>
                  <a:gd name="T6" fmla="*/ 30 w 59"/>
                  <a:gd name="T7" fmla="*/ 29 h 59"/>
                  <a:gd name="T8" fmla="*/ 59 w 59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59" y="0"/>
                    </a:moveTo>
                    <a:lnTo>
                      <a:pt x="30" y="59"/>
                    </a:lnTo>
                    <a:lnTo>
                      <a:pt x="0" y="0"/>
                    </a:lnTo>
                    <a:lnTo>
                      <a:pt x="30" y="2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1" name="Line 78"/>
              <p:cNvSpPr>
                <a:spLocks noChangeShapeType="1"/>
              </p:cNvSpPr>
              <p:nvPr/>
            </p:nvSpPr>
            <p:spPr bwMode="auto">
              <a:xfrm flipH="1">
                <a:off x="1226" y="1156"/>
                <a:ext cx="5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2" name="Rectangle 79"/>
              <p:cNvSpPr>
                <a:spLocks noChangeArrowheads="1"/>
              </p:cNvSpPr>
              <p:nvPr/>
            </p:nvSpPr>
            <p:spPr bwMode="auto">
              <a:xfrm>
                <a:off x="1201" y="1380"/>
                <a:ext cx="14" cy="19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3" name="Freeform 80"/>
              <p:cNvSpPr>
                <a:spLocks/>
              </p:cNvSpPr>
              <p:nvPr/>
            </p:nvSpPr>
            <p:spPr bwMode="auto">
              <a:xfrm>
                <a:off x="1186" y="1562"/>
                <a:ext cx="45" cy="17"/>
              </a:xfrm>
              <a:custGeom>
                <a:avLst/>
                <a:gdLst>
                  <a:gd name="T0" fmla="*/ 45 w 45"/>
                  <a:gd name="T1" fmla="*/ 0 h 17"/>
                  <a:gd name="T2" fmla="*/ 0 w 45"/>
                  <a:gd name="T3" fmla="*/ 0 h 17"/>
                  <a:gd name="T4" fmla="*/ 22 w 45"/>
                  <a:gd name="T5" fmla="*/ 17 h 17"/>
                  <a:gd name="T6" fmla="*/ 45 w 45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17">
                    <a:moveTo>
                      <a:pt x="45" y="0"/>
                    </a:moveTo>
                    <a:lnTo>
                      <a:pt x="0" y="0"/>
                    </a:lnTo>
                    <a:lnTo>
                      <a:pt x="22" y="1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4" name="Freeform 81"/>
              <p:cNvSpPr>
                <a:spLocks/>
              </p:cNvSpPr>
              <p:nvPr/>
            </p:nvSpPr>
            <p:spPr bwMode="auto">
              <a:xfrm>
                <a:off x="1179" y="1550"/>
                <a:ext cx="57" cy="57"/>
              </a:xfrm>
              <a:custGeom>
                <a:avLst/>
                <a:gdLst>
                  <a:gd name="T0" fmla="*/ 57 w 57"/>
                  <a:gd name="T1" fmla="*/ 0 h 57"/>
                  <a:gd name="T2" fmla="*/ 29 w 57"/>
                  <a:gd name="T3" fmla="*/ 57 h 57"/>
                  <a:gd name="T4" fmla="*/ 0 w 57"/>
                  <a:gd name="T5" fmla="*/ 0 h 57"/>
                  <a:gd name="T6" fmla="*/ 29 w 57"/>
                  <a:gd name="T7" fmla="*/ 29 h 57"/>
                  <a:gd name="T8" fmla="*/ 57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57" y="0"/>
                    </a:moveTo>
                    <a:lnTo>
                      <a:pt x="29" y="57"/>
                    </a:lnTo>
                    <a:lnTo>
                      <a:pt x="0" y="0"/>
                    </a:lnTo>
                    <a:lnTo>
                      <a:pt x="29" y="29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15" name="Line 82"/>
              <p:cNvSpPr>
                <a:spLocks noChangeShapeType="1"/>
              </p:cNvSpPr>
              <p:nvPr/>
            </p:nvSpPr>
            <p:spPr bwMode="auto">
              <a:xfrm flipH="1">
                <a:off x="1179" y="1607"/>
                <a:ext cx="57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0" name="Rectangle 87"/>
              <p:cNvSpPr>
                <a:spLocks noChangeArrowheads="1"/>
              </p:cNvSpPr>
              <p:nvPr/>
            </p:nvSpPr>
            <p:spPr bwMode="auto">
              <a:xfrm>
                <a:off x="2563" y="1288"/>
                <a:ext cx="245" cy="1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1" name="Freeform 88"/>
              <p:cNvSpPr>
                <a:spLocks/>
              </p:cNvSpPr>
              <p:nvPr/>
            </p:nvSpPr>
            <p:spPr bwMode="auto">
              <a:xfrm>
                <a:off x="2789" y="1272"/>
                <a:ext cx="18" cy="45"/>
              </a:xfrm>
              <a:custGeom>
                <a:avLst/>
                <a:gdLst>
                  <a:gd name="T0" fmla="*/ 0 w 18"/>
                  <a:gd name="T1" fmla="*/ 0 h 45"/>
                  <a:gd name="T2" fmla="*/ 0 w 18"/>
                  <a:gd name="T3" fmla="*/ 45 h 45"/>
                  <a:gd name="T4" fmla="*/ 18 w 18"/>
                  <a:gd name="T5" fmla="*/ 23 h 45"/>
                  <a:gd name="T6" fmla="*/ 0 w 18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5">
                    <a:moveTo>
                      <a:pt x="0" y="0"/>
                    </a:moveTo>
                    <a:lnTo>
                      <a:pt x="0" y="45"/>
                    </a:lnTo>
                    <a:lnTo>
                      <a:pt x="1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2" name="Freeform 89"/>
              <p:cNvSpPr>
                <a:spLocks/>
              </p:cNvSpPr>
              <p:nvPr/>
            </p:nvSpPr>
            <p:spPr bwMode="auto">
              <a:xfrm>
                <a:off x="2777" y="1265"/>
                <a:ext cx="58" cy="57"/>
              </a:xfrm>
              <a:custGeom>
                <a:avLst/>
                <a:gdLst>
                  <a:gd name="T0" fmla="*/ 0 w 58"/>
                  <a:gd name="T1" fmla="*/ 0 h 57"/>
                  <a:gd name="T2" fmla="*/ 58 w 58"/>
                  <a:gd name="T3" fmla="*/ 30 h 57"/>
                  <a:gd name="T4" fmla="*/ 0 w 58"/>
                  <a:gd name="T5" fmla="*/ 57 h 57"/>
                  <a:gd name="T6" fmla="*/ 30 w 58"/>
                  <a:gd name="T7" fmla="*/ 30 h 57"/>
                  <a:gd name="T8" fmla="*/ 0 w 58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0" y="0"/>
                    </a:moveTo>
                    <a:lnTo>
                      <a:pt x="58" y="30"/>
                    </a:lnTo>
                    <a:lnTo>
                      <a:pt x="0" y="57"/>
                    </a:lnTo>
                    <a:lnTo>
                      <a:pt x="3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3" name="Line 90"/>
              <p:cNvSpPr>
                <a:spLocks noChangeShapeType="1"/>
              </p:cNvSpPr>
              <p:nvPr/>
            </p:nvSpPr>
            <p:spPr bwMode="auto">
              <a:xfrm>
                <a:off x="2835" y="1265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4" name="Rectangle 91"/>
              <p:cNvSpPr>
                <a:spLocks noChangeArrowheads="1"/>
              </p:cNvSpPr>
              <p:nvPr/>
            </p:nvSpPr>
            <p:spPr bwMode="auto">
              <a:xfrm>
                <a:off x="1268" y="2363"/>
                <a:ext cx="564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Combustor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5" name="Rectangle 92"/>
              <p:cNvSpPr>
                <a:spLocks noChangeArrowheads="1"/>
              </p:cNvSpPr>
              <p:nvPr/>
            </p:nvSpPr>
            <p:spPr bwMode="auto">
              <a:xfrm>
                <a:off x="2356" y="1941"/>
                <a:ext cx="31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S/H1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6" name="Rectangle 93"/>
              <p:cNvSpPr>
                <a:spLocks noChangeArrowheads="1"/>
              </p:cNvSpPr>
              <p:nvPr/>
            </p:nvSpPr>
            <p:spPr bwMode="auto">
              <a:xfrm>
                <a:off x="2381" y="1379"/>
                <a:ext cx="4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S/H2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7" name="Rectangle 94"/>
              <p:cNvSpPr>
                <a:spLocks noChangeArrowheads="1"/>
              </p:cNvSpPr>
              <p:nvPr/>
            </p:nvSpPr>
            <p:spPr bwMode="auto">
              <a:xfrm>
                <a:off x="2344" y="2656"/>
                <a:ext cx="222" cy="9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8" name="Freeform 95"/>
              <p:cNvSpPr>
                <a:spLocks/>
              </p:cNvSpPr>
              <p:nvPr/>
            </p:nvSpPr>
            <p:spPr bwMode="auto">
              <a:xfrm>
                <a:off x="2333" y="2646"/>
                <a:ext cx="248" cy="118"/>
              </a:xfrm>
              <a:custGeom>
                <a:avLst/>
                <a:gdLst>
                  <a:gd name="T0" fmla="*/ 0 w 248"/>
                  <a:gd name="T1" fmla="*/ 0 h 118"/>
                  <a:gd name="T2" fmla="*/ 0 w 248"/>
                  <a:gd name="T3" fmla="*/ 118 h 118"/>
                  <a:gd name="T4" fmla="*/ 248 w 248"/>
                  <a:gd name="T5" fmla="*/ 118 h 118"/>
                  <a:gd name="T6" fmla="*/ 248 w 248"/>
                  <a:gd name="T7" fmla="*/ 0 h 118"/>
                  <a:gd name="T8" fmla="*/ 0 w 248"/>
                  <a:gd name="T9" fmla="*/ 0 h 118"/>
                  <a:gd name="T10" fmla="*/ 11 w 248"/>
                  <a:gd name="T11" fmla="*/ 21 h 118"/>
                  <a:gd name="T12" fmla="*/ 237 w 248"/>
                  <a:gd name="T13" fmla="*/ 21 h 118"/>
                  <a:gd name="T14" fmla="*/ 226 w 248"/>
                  <a:gd name="T15" fmla="*/ 10 h 118"/>
                  <a:gd name="T16" fmla="*/ 226 w 248"/>
                  <a:gd name="T17" fmla="*/ 108 h 118"/>
                  <a:gd name="T18" fmla="*/ 237 w 248"/>
                  <a:gd name="T19" fmla="*/ 98 h 118"/>
                  <a:gd name="T20" fmla="*/ 11 w 248"/>
                  <a:gd name="T21" fmla="*/ 98 h 118"/>
                  <a:gd name="T22" fmla="*/ 21 w 248"/>
                  <a:gd name="T23" fmla="*/ 108 h 118"/>
                  <a:gd name="T24" fmla="*/ 21 w 248"/>
                  <a:gd name="T25" fmla="*/ 10 h 118"/>
                  <a:gd name="T26" fmla="*/ 11 w 248"/>
                  <a:gd name="T27" fmla="*/ 21 h 118"/>
                  <a:gd name="T28" fmla="*/ 0 w 248"/>
                  <a:gd name="T2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8" h="118">
                    <a:moveTo>
                      <a:pt x="0" y="0"/>
                    </a:moveTo>
                    <a:lnTo>
                      <a:pt x="0" y="118"/>
                    </a:lnTo>
                    <a:lnTo>
                      <a:pt x="248" y="118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11" y="21"/>
                    </a:lnTo>
                    <a:lnTo>
                      <a:pt x="237" y="21"/>
                    </a:lnTo>
                    <a:lnTo>
                      <a:pt x="226" y="10"/>
                    </a:lnTo>
                    <a:lnTo>
                      <a:pt x="226" y="108"/>
                    </a:lnTo>
                    <a:lnTo>
                      <a:pt x="237" y="98"/>
                    </a:lnTo>
                    <a:lnTo>
                      <a:pt x="11" y="98"/>
                    </a:lnTo>
                    <a:lnTo>
                      <a:pt x="21" y="108"/>
                    </a:lnTo>
                    <a:lnTo>
                      <a:pt x="21" y="10"/>
                    </a:lnTo>
                    <a:lnTo>
                      <a:pt x="11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29" name="Rectangle 96"/>
              <p:cNvSpPr>
                <a:spLocks noChangeArrowheads="1"/>
              </p:cNvSpPr>
              <p:nvPr/>
            </p:nvSpPr>
            <p:spPr bwMode="auto">
              <a:xfrm>
                <a:off x="2381" y="2637"/>
                <a:ext cx="23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A/H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0" name="Rectangle 97"/>
              <p:cNvSpPr>
                <a:spLocks noChangeArrowheads="1"/>
              </p:cNvSpPr>
              <p:nvPr/>
            </p:nvSpPr>
            <p:spPr bwMode="auto">
              <a:xfrm>
                <a:off x="2344" y="2396"/>
                <a:ext cx="1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Eco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1" name="Freeform 98"/>
              <p:cNvSpPr>
                <a:spLocks/>
              </p:cNvSpPr>
              <p:nvPr/>
            </p:nvSpPr>
            <p:spPr bwMode="auto">
              <a:xfrm>
                <a:off x="1930" y="1156"/>
                <a:ext cx="356" cy="176"/>
              </a:xfrm>
              <a:custGeom>
                <a:avLst/>
                <a:gdLst>
                  <a:gd name="T0" fmla="*/ 0 w 356"/>
                  <a:gd name="T1" fmla="*/ 176 h 176"/>
                  <a:gd name="T2" fmla="*/ 0 w 356"/>
                  <a:gd name="T3" fmla="*/ 0 h 176"/>
                  <a:gd name="T4" fmla="*/ 356 w 356"/>
                  <a:gd name="T5" fmla="*/ 0 h 176"/>
                  <a:gd name="T6" fmla="*/ 356 w 356"/>
                  <a:gd name="T7" fmla="*/ 63 h 176"/>
                  <a:gd name="T8" fmla="*/ 60 w 356"/>
                  <a:gd name="T9" fmla="*/ 63 h 176"/>
                  <a:gd name="T10" fmla="*/ 60 w 356"/>
                  <a:gd name="T11" fmla="*/ 176 h 176"/>
                  <a:gd name="T12" fmla="*/ 0 w 356"/>
                  <a:gd name="T13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6" h="176">
                    <a:moveTo>
                      <a:pt x="0" y="176"/>
                    </a:moveTo>
                    <a:lnTo>
                      <a:pt x="0" y="0"/>
                    </a:lnTo>
                    <a:lnTo>
                      <a:pt x="356" y="0"/>
                    </a:lnTo>
                    <a:lnTo>
                      <a:pt x="356" y="63"/>
                    </a:lnTo>
                    <a:lnTo>
                      <a:pt x="60" y="63"/>
                    </a:lnTo>
                    <a:lnTo>
                      <a:pt x="60" y="176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2" name="Freeform 99"/>
              <p:cNvSpPr>
                <a:spLocks/>
              </p:cNvSpPr>
              <p:nvPr/>
            </p:nvSpPr>
            <p:spPr bwMode="auto">
              <a:xfrm>
                <a:off x="1923" y="1149"/>
                <a:ext cx="370" cy="190"/>
              </a:xfrm>
              <a:custGeom>
                <a:avLst/>
                <a:gdLst>
                  <a:gd name="T0" fmla="*/ 7 w 370"/>
                  <a:gd name="T1" fmla="*/ 176 h 190"/>
                  <a:gd name="T2" fmla="*/ 14 w 370"/>
                  <a:gd name="T3" fmla="*/ 183 h 190"/>
                  <a:gd name="T4" fmla="*/ 14 w 370"/>
                  <a:gd name="T5" fmla="*/ 7 h 190"/>
                  <a:gd name="T6" fmla="*/ 7 w 370"/>
                  <a:gd name="T7" fmla="*/ 13 h 190"/>
                  <a:gd name="T8" fmla="*/ 363 w 370"/>
                  <a:gd name="T9" fmla="*/ 13 h 190"/>
                  <a:gd name="T10" fmla="*/ 356 w 370"/>
                  <a:gd name="T11" fmla="*/ 7 h 190"/>
                  <a:gd name="T12" fmla="*/ 356 w 370"/>
                  <a:gd name="T13" fmla="*/ 70 h 190"/>
                  <a:gd name="T14" fmla="*/ 363 w 370"/>
                  <a:gd name="T15" fmla="*/ 63 h 190"/>
                  <a:gd name="T16" fmla="*/ 60 w 370"/>
                  <a:gd name="T17" fmla="*/ 63 h 190"/>
                  <a:gd name="T18" fmla="*/ 60 w 370"/>
                  <a:gd name="T19" fmla="*/ 183 h 190"/>
                  <a:gd name="T20" fmla="*/ 67 w 370"/>
                  <a:gd name="T21" fmla="*/ 176 h 190"/>
                  <a:gd name="T22" fmla="*/ 7 w 370"/>
                  <a:gd name="T23" fmla="*/ 176 h 190"/>
                  <a:gd name="T24" fmla="*/ 0 w 370"/>
                  <a:gd name="T25" fmla="*/ 190 h 190"/>
                  <a:gd name="T26" fmla="*/ 74 w 370"/>
                  <a:gd name="T27" fmla="*/ 190 h 190"/>
                  <a:gd name="T28" fmla="*/ 74 w 370"/>
                  <a:gd name="T29" fmla="*/ 70 h 190"/>
                  <a:gd name="T30" fmla="*/ 67 w 370"/>
                  <a:gd name="T31" fmla="*/ 77 h 190"/>
                  <a:gd name="T32" fmla="*/ 370 w 370"/>
                  <a:gd name="T33" fmla="*/ 77 h 190"/>
                  <a:gd name="T34" fmla="*/ 370 w 370"/>
                  <a:gd name="T35" fmla="*/ 0 h 190"/>
                  <a:gd name="T36" fmla="*/ 0 w 370"/>
                  <a:gd name="T37" fmla="*/ 0 h 190"/>
                  <a:gd name="T38" fmla="*/ 0 w 370"/>
                  <a:gd name="T39" fmla="*/ 190 h 190"/>
                  <a:gd name="T40" fmla="*/ 7 w 370"/>
                  <a:gd name="T41" fmla="*/ 17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0" h="190">
                    <a:moveTo>
                      <a:pt x="7" y="176"/>
                    </a:moveTo>
                    <a:lnTo>
                      <a:pt x="14" y="183"/>
                    </a:lnTo>
                    <a:lnTo>
                      <a:pt x="14" y="7"/>
                    </a:lnTo>
                    <a:lnTo>
                      <a:pt x="7" y="13"/>
                    </a:lnTo>
                    <a:lnTo>
                      <a:pt x="363" y="13"/>
                    </a:lnTo>
                    <a:lnTo>
                      <a:pt x="356" y="7"/>
                    </a:lnTo>
                    <a:lnTo>
                      <a:pt x="356" y="70"/>
                    </a:lnTo>
                    <a:lnTo>
                      <a:pt x="363" y="63"/>
                    </a:lnTo>
                    <a:lnTo>
                      <a:pt x="60" y="63"/>
                    </a:lnTo>
                    <a:lnTo>
                      <a:pt x="60" y="183"/>
                    </a:lnTo>
                    <a:lnTo>
                      <a:pt x="67" y="176"/>
                    </a:lnTo>
                    <a:lnTo>
                      <a:pt x="7" y="176"/>
                    </a:lnTo>
                    <a:lnTo>
                      <a:pt x="0" y="190"/>
                    </a:lnTo>
                    <a:lnTo>
                      <a:pt x="74" y="190"/>
                    </a:lnTo>
                    <a:lnTo>
                      <a:pt x="74" y="70"/>
                    </a:lnTo>
                    <a:lnTo>
                      <a:pt x="67" y="77"/>
                    </a:lnTo>
                    <a:lnTo>
                      <a:pt x="370" y="77"/>
                    </a:lnTo>
                    <a:lnTo>
                      <a:pt x="370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7" y="1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3" name="Freeform 100"/>
              <p:cNvSpPr>
                <a:spLocks noEditPoints="1"/>
              </p:cNvSpPr>
              <p:nvPr/>
            </p:nvSpPr>
            <p:spPr bwMode="auto">
              <a:xfrm>
                <a:off x="3769" y="2029"/>
                <a:ext cx="49" cy="67"/>
              </a:xfrm>
              <a:custGeom>
                <a:avLst/>
                <a:gdLst>
                  <a:gd name="T0" fmla="*/ 0 w 49"/>
                  <a:gd name="T1" fmla="*/ 67 h 67"/>
                  <a:gd name="T2" fmla="*/ 19 w 49"/>
                  <a:gd name="T3" fmla="*/ 67 h 67"/>
                  <a:gd name="T4" fmla="*/ 29 w 49"/>
                  <a:gd name="T5" fmla="*/ 67 h 67"/>
                  <a:gd name="T6" fmla="*/ 35 w 49"/>
                  <a:gd name="T7" fmla="*/ 67 h 67"/>
                  <a:gd name="T8" fmla="*/ 38 w 49"/>
                  <a:gd name="T9" fmla="*/ 65 h 67"/>
                  <a:gd name="T10" fmla="*/ 45 w 49"/>
                  <a:gd name="T11" fmla="*/ 58 h 67"/>
                  <a:gd name="T12" fmla="*/ 49 w 49"/>
                  <a:gd name="T13" fmla="*/ 48 h 67"/>
                  <a:gd name="T14" fmla="*/ 47 w 49"/>
                  <a:gd name="T15" fmla="*/ 41 h 67"/>
                  <a:gd name="T16" fmla="*/ 45 w 49"/>
                  <a:gd name="T17" fmla="*/ 37 h 67"/>
                  <a:gd name="T18" fmla="*/ 40 w 49"/>
                  <a:gd name="T19" fmla="*/ 32 h 67"/>
                  <a:gd name="T20" fmla="*/ 35 w 49"/>
                  <a:gd name="T21" fmla="*/ 30 h 67"/>
                  <a:gd name="T22" fmla="*/ 38 w 49"/>
                  <a:gd name="T23" fmla="*/ 29 h 67"/>
                  <a:gd name="T24" fmla="*/ 42 w 49"/>
                  <a:gd name="T25" fmla="*/ 25 h 67"/>
                  <a:gd name="T26" fmla="*/ 45 w 49"/>
                  <a:gd name="T27" fmla="*/ 17 h 67"/>
                  <a:gd name="T28" fmla="*/ 43 w 49"/>
                  <a:gd name="T29" fmla="*/ 8 h 67"/>
                  <a:gd name="T30" fmla="*/ 36 w 49"/>
                  <a:gd name="T31" fmla="*/ 1 h 67"/>
                  <a:gd name="T32" fmla="*/ 33 w 49"/>
                  <a:gd name="T33" fmla="*/ 1 h 67"/>
                  <a:gd name="T34" fmla="*/ 29 w 49"/>
                  <a:gd name="T35" fmla="*/ 0 h 67"/>
                  <a:gd name="T36" fmla="*/ 22 w 49"/>
                  <a:gd name="T37" fmla="*/ 0 h 67"/>
                  <a:gd name="T38" fmla="*/ 0 w 49"/>
                  <a:gd name="T39" fmla="*/ 0 h 67"/>
                  <a:gd name="T40" fmla="*/ 0 w 49"/>
                  <a:gd name="T41" fmla="*/ 67 h 67"/>
                  <a:gd name="T42" fmla="*/ 21 w 49"/>
                  <a:gd name="T43" fmla="*/ 6 h 67"/>
                  <a:gd name="T44" fmla="*/ 28 w 49"/>
                  <a:gd name="T45" fmla="*/ 6 h 67"/>
                  <a:gd name="T46" fmla="*/ 33 w 49"/>
                  <a:gd name="T47" fmla="*/ 8 h 67"/>
                  <a:gd name="T48" fmla="*/ 36 w 49"/>
                  <a:gd name="T49" fmla="*/ 12 h 67"/>
                  <a:gd name="T50" fmla="*/ 36 w 49"/>
                  <a:gd name="T51" fmla="*/ 17 h 67"/>
                  <a:gd name="T52" fmla="*/ 36 w 49"/>
                  <a:gd name="T53" fmla="*/ 22 h 67"/>
                  <a:gd name="T54" fmla="*/ 33 w 49"/>
                  <a:gd name="T55" fmla="*/ 25 h 67"/>
                  <a:gd name="T56" fmla="*/ 28 w 49"/>
                  <a:gd name="T57" fmla="*/ 27 h 67"/>
                  <a:gd name="T58" fmla="*/ 21 w 49"/>
                  <a:gd name="T59" fmla="*/ 29 h 67"/>
                  <a:gd name="T60" fmla="*/ 7 w 49"/>
                  <a:gd name="T61" fmla="*/ 29 h 67"/>
                  <a:gd name="T62" fmla="*/ 7 w 49"/>
                  <a:gd name="T63" fmla="*/ 6 h 67"/>
                  <a:gd name="T64" fmla="*/ 21 w 49"/>
                  <a:gd name="T65" fmla="*/ 6 h 67"/>
                  <a:gd name="T66" fmla="*/ 7 w 49"/>
                  <a:gd name="T67" fmla="*/ 60 h 67"/>
                  <a:gd name="T68" fmla="*/ 7 w 49"/>
                  <a:gd name="T69" fmla="*/ 36 h 67"/>
                  <a:gd name="T70" fmla="*/ 24 w 49"/>
                  <a:gd name="T71" fmla="*/ 36 h 67"/>
                  <a:gd name="T72" fmla="*/ 31 w 49"/>
                  <a:gd name="T73" fmla="*/ 36 h 67"/>
                  <a:gd name="T74" fmla="*/ 36 w 49"/>
                  <a:gd name="T75" fmla="*/ 39 h 67"/>
                  <a:gd name="T76" fmla="*/ 40 w 49"/>
                  <a:gd name="T77" fmla="*/ 48 h 67"/>
                  <a:gd name="T78" fmla="*/ 38 w 49"/>
                  <a:gd name="T79" fmla="*/ 53 h 67"/>
                  <a:gd name="T80" fmla="*/ 36 w 49"/>
                  <a:gd name="T81" fmla="*/ 56 h 67"/>
                  <a:gd name="T82" fmla="*/ 24 w 49"/>
                  <a:gd name="T83" fmla="*/ 60 h 67"/>
                  <a:gd name="T84" fmla="*/ 7 w 49"/>
                  <a:gd name="T85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9" h="67">
                    <a:moveTo>
                      <a:pt x="0" y="67"/>
                    </a:moveTo>
                    <a:lnTo>
                      <a:pt x="19" y="67"/>
                    </a:lnTo>
                    <a:lnTo>
                      <a:pt x="29" y="67"/>
                    </a:lnTo>
                    <a:lnTo>
                      <a:pt x="35" y="67"/>
                    </a:lnTo>
                    <a:lnTo>
                      <a:pt x="38" y="65"/>
                    </a:lnTo>
                    <a:lnTo>
                      <a:pt x="45" y="58"/>
                    </a:lnTo>
                    <a:lnTo>
                      <a:pt x="49" y="48"/>
                    </a:lnTo>
                    <a:lnTo>
                      <a:pt x="47" y="41"/>
                    </a:lnTo>
                    <a:lnTo>
                      <a:pt x="45" y="37"/>
                    </a:lnTo>
                    <a:lnTo>
                      <a:pt x="40" y="32"/>
                    </a:lnTo>
                    <a:lnTo>
                      <a:pt x="35" y="30"/>
                    </a:lnTo>
                    <a:lnTo>
                      <a:pt x="38" y="29"/>
                    </a:lnTo>
                    <a:lnTo>
                      <a:pt x="42" y="25"/>
                    </a:lnTo>
                    <a:lnTo>
                      <a:pt x="45" y="17"/>
                    </a:lnTo>
                    <a:lnTo>
                      <a:pt x="43" y="8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9" y="0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  <a:moveTo>
                      <a:pt x="21" y="6"/>
                    </a:moveTo>
                    <a:lnTo>
                      <a:pt x="28" y="6"/>
                    </a:lnTo>
                    <a:lnTo>
                      <a:pt x="33" y="8"/>
                    </a:lnTo>
                    <a:lnTo>
                      <a:pt x="36" y="12"/>
                    </a:lnTo>
                    <a:lnTo>
                      <a:pt x="36" y="17"/>
                    </a:lnTo>
                    <a:lnTo>
                      <a:pt x="36" y="22"/>
                    </a:lnTo>
                    <a:lnTo>
                      <a:pt x="33" y="25"/>
                    </a:lnTo>
                    <a:lnTo>
                      <a:pt x="28" y="27"/>
                    </a:lnTo>
                    <a:lnTo>
                      <a:pt x="21" y="29"/>
                    </a:lnTo>
                    <a:lnTo>
                      <a:pt x="7" y="29"/>
                    </a:lnTo>
                    <a:lnTo>
                      <a:pt x="7" y="6"/>
                    </a:lnTo>
                    <a:lnTo>
                      <a:pt x="21" y="6"/>
                    </a:lnTo>
                    <a:close/>
                    <a:moveTo>
                      <a:pt x="7" y="60"/>
                    </a:moveTo>
                    <a:lnTo>
                      <a:pt x="7" y="36"/>
                    </a:lnTo>
                    <a:lnTo>
                      <a:pt x="24" y="36"/>
                    </a:lnTo>
                    <a:lnTo>
                      <a:pt x="31" y="36"/>
                    </a:lnTo>
                    <a:lnTo>
                      <a:pt x="36" y="39"/>
                    </a:lnTo>
                    <a:lnTo>
                      <a:pt x="40" y="48"/>
                    </a:lnTo>
                    <a:lnTo>
                      <a:pt x="38" y="53"/>
                    </a:lnTo>
                    <a:lnTo>
                      <a:pt x="36" y="56"/>
                    </a:lnTo>
                    <a:lnTo>
                      <a:pt x="24" y="60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4" name="Freeform 101"/>
              <p:cNvSpPr>
                <a:spLocks/>
              </p:cNvSpPr>
              <p:nvPr/>
            </p:nvSpPr>
            <p:spPr bwMode="auto">
              <a:xfrm>
                <a:off x="3765" y="2025"/>
                <a:ext cx="54" cy="74"/>
              </a:xfrm>
              <a:custGeom>
                <a:avLst/>
                <a:gdLst>
                  <a:gd name="T0" fmla="*/ 37 w 54"/>
                  <a:gd name="T1" fmla="*/ 71 h 74"/>
                  <a:gd name="T2" fmla="*/ 44 w 54"/>
                  <a:gd name="T3" fmla="*/ 72 h 74"/>
                  <a:gd name="T4" fmla="*/ 44 w 54"/>
                  <a:gd name="T5" fmla="*/ 69 h 74"/>
                  <a:gd name="T6" fmla="*/ 47 w 54"/>
                  <a:gd name="T7" fmla="*/ 67 h 74"/>
                  <a:gd name="T8" fmla="*/ 49 w 54"/>
                  <a:gd name="T9" fmla="*/ 64 h 74"/>
                  <a:gd name="T10" fmla="*/ 51 w 54"/>
                  <a:gd name="T11" fmla="*/ 59 h 74"/>
                  <a:gd name="T12" fmla="*/ 53 w 54"/>
                  <a:gd name="T13" fmla="*/ 55 h 74"/>
                  <a:gd name="T14" fmla="*/ 53 w 54"/>
                  <a:gd name="T15" fmla="*/ 41 h 74"/>
                  <a:gd name="T16" fmla="*/ 51 w 54"/>
                  <a:gd name="T17" fmla="*/ 40 h 74"/>
                  <a:gd name="T18" fmla="*/ 46 w 54"/>
                  <a:gd name="T19" fmla="*/ 34 h 74"/>
                  <a:gd name="T20" fmla="*/ 39 w 54"/>
                  <a:gd name="T21" fmla="*/ 38 h 74"/>
                  <a:gd name="T22" fmla="*/ 44 w 54"/>
                  <a:gd name="T23" fmla="*/ 34 h 74"/>
                  <a:gd name="T24" fmla="*/ 46 w 54"/>
                  <a:gd name="T25" fmla="*/ 31 h 74"/>
                  <a:gd name="T26" fmla="*/ 47 w 54"/>
                  <a:gd name="T27" fmla="*/ 31 h 74"/>
                  <a:gd name="T28" fmla="*/ 49 w 54"/>
                  <a:gd name="T29" fmla="*/ 28 h 74"/>
                  <a:gd name="T30" fmla="*/ 51 w 54"/>
                  <a:gd name="T31" fmla="*/ 19 h 74"/>
                  <a:gd name="T32" fmla="*/ 51 w 54"/>
                  <a:gd name="T33" fmla="*/ 10 h 74"/>
                  <a:gd name="T34" fmla="*/ 47 w 54"/>
                  <a:gd name="T35" fmla="*/ 7 h 74"/>
                  <a:gd name="T36" fmla="*/ 44 w 54"/>
                  <a:gd name="T37" fmla="*/ 5 h 74"/>
                  <a:gd name="T38" fmla="*/ 42 w 54"/>
                  <a:gd name="T39" fmla="*/ 2 h 74"/>
                  <a:gd name="T40" fmla="*/ 40 w 54"/>
                  <a:gd name="T41" fmla="*/ 0 h 74"/>
                  <a:gd name="T42" fmla="*/ 0 w 54"/>
                  <a:gd name="T43" fmla="*/ 2 h 74"/>
                  <a:gd name="T44" fmla="*/ 4 w 54"/>
                  <a:gd name="T45" fmla="*/ 67 h 74"/>
                  <a:gd name="T46" fmla="*/ 4 w 54"/>
                  <a:gd name="T47" fmla="*/ 7 h 74"/>
                  <a:gd name="T48" fmla="*/ 37 w 54"/>
                  <a:gd name="T49" fmla="*/ 7 h 74"/>
                  <a:gd name="T50" fmla="*/ 39 w 54"/>
                  <a:gd name="T51" fmla="*/ 9 h 74"/>
                  <a:gd name="T52" fmla="*/ 40 w 54"/>
                  <a:gd name="T53" fmla="*/ 9 h 74"/>
                  <a:gd name="T54" fmla="*/ 44 w 54"/>
                  <a:gd name="T55" fmla="*/ 10 h 74"/>
                  <a:gd name="T56" fmla="*/ 44 w 54"/>
                  <a:gd name="T57" fmla="*/ 14 h 74"/>
                  <a:gd name="T58" fmla="*/ 44 w 54"/>
                  <a:gd name="T59" fmla="*/ 21 h 74"/>
                  <a:gd name="T60" fmla="*/ 46 w 54"/>
                  <a:gd name="T61" fmla="*/ 19 h 74"/>
                  <a:gd name="T62" fmla="*/ 42 w 54"/>
                  <a:gd name="T63" fmla="*/ 29 h 74"/>
                  <a:gd name="T64" fmla="*/ 46 w 54"/>
                  <a:gd name="T65" fmla="*/ 26 h 74"/>
                  <a:gd name="T66" fmla="*/ 40 w 54"/>
                  <a:gd name="T67" fmla="*/ 29 h 74"/>
                  <a:gd name="T68" fmla="*/ 35 w 54"/>
                  <a:gd name="T69" fmla="*/ 34 h 74"/>
                  <a:gd name="T70" fmla="*/ 37 w 54"/>
                  <a:gd name="T71" fmla="*/ 33 h 74"/>
                  <a:gd name="T72" fmla="*/ 35 w 54"/>
                  <a:gd name="T73" fmla="*/ 36 h 74"/>
                  <a:gd name="T74" fmla="*/ 39 w 54"/>
                  <a:gd name="T75" fmla="*/ 38 h 74"/>
                  <a:gd name="T76" fmla="*/ 44 w 54"/>
                  <a:gd name="T77" fmla="*/ 38 h 74"/>
                  <a:gd name="T78" fmla="*/ 46 w 54"/>
                  <a:gd name="T79" fmla="*/ 41 h 74"/>
                  <a:gd name="T80" fmla="*/ 47 w 54"/>
                  <a:gd name="T81" fmla="*/ 52 h 74"/>
                  <a:gd name="T82" fmla="*/ 49 w 54"/>
                  <a:gd name="T83" fmla="*/ 50 h 74"/>
                  <a:gd name="T84" fmla="*/ 46 w 54"/>
                  <a:gd name="T85" fmla="*/ 62 h 74"/>
                  <a:gd name="T86" fmla="*/ 46 w 54"/>
                  <a:gd name="T87" fmla="*/ 62 h 74"/>
                  <a:gd name="T88" fmla="*/ 42 w 54"/>
                  <a:gd name="T89" fmla="*/ 64 h 74"/>
                  <a:gd name="T90" fmla="*/ 39 w 54"/>
                  <a:gd name="T91" fmla="*/ 69 h 74"/>
                  <a:gd name="T92" fmla="*/ 32 w 54"/>
                  <a:gd name="T93" fmla="*/ 67 h 74"/>
                  <a:gd name="T94" fmla="*/ 23 w 54"/>
                  <a:gd name="T95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74">
                    <a:moveTo>
                      <a:pt x="4" y="74"/>
                    </a:moveTo>
                    <a:lnTo>
                      <a:pt x="33" y="74"/>
                    </a:lnTo>
                    <a:lnTo>
                      <a:pt x="37" y="71"/>
                    </a:lnTo>
                    <a:lnTo>
                      <a:pt x="35" y="71"/>
                    </a:lnTo>
                    <a:lnTo>
                      <a:pt x="42" y="72"/>
                    </a:lnTo>
                    <a:lnTo>
                      <a:pt x="44" y="72"/>
                    </a:lnTo>
                    <a:lnTo>
                      <a:pt x="44" y="71"/>
                    </a:lnTo>
                    <a:lnTo>
                      <a:pt x="46" y="69"/>
                    </a:lnTo>
                    <a:lnTo>
                      <a:pt x="44" y="69"/>
                    </a:lnTo>
                    <a:lnTo>
                      <a:pt x="46" y="69"/>
                    </a:lnTo>
                    <a:lnTo>
                      <a:pt x="46" y="67"/>
                    </a:lnTo>
                    <a:lnTo>
                      <a:pt x="47" y="67"/>
                    </a:lnTo>
                    <a:lnTo>
                      <a:pt x="47" y="65"/>
                    </a:lnTo>
                    <a:lnTo>
                      <a:pt x="49" y="65"/>
                    </a:lnTo>
                    <a:lnTo>
                      <a:pt x="49" y="64"/>
                    </a:lnTo>
                    <a:lnTo>
                      <a:pt x="49" y="65"/>
                    </a:lnTo>
                    <a:lnTo>
                      <a:pt x="53" y="62"/>
                    </a:lnTo>
                    <a:lnTo>
                      <a:pt x="51" y="5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53" y="55"/>
                    </a:lnTo>
                    <a:lnTo>
                      <a:pt x="54" y="50"/>
                    </a:lnTo>
                    <a:lnTo>
                      <a:pt x="54" y="48"/>
                    </a:lnTo>
                    <a:lnTo>
                      <a:pt x="53" y="41"/>
                    </a:lnTo>
                    <a:lnTo>
                      <a:pt x="51" y="41"/>
                    </a:lnTo>
                    <a:lnTo>
                      <a:pt x="53" y="41"/>
                    </a:lnTo>
                    <a:lnTo>
                      <a:pt x="51" y="40"/>
                    </a:lnTo>
                    <a:lnTo>
                      <a:pt x="49" y="36"/>
                    </a:lnTo>
                    <a:lnTo>
                      <a:pt x="47" y="34"/>
                    </a:lnTo>
                    <a:lnTo>
                      <a:pt x="46" y="34"/>
                    </a:lnTo>
                    <a:lnTo>
                      <a:pt x="46" y="33"/>
                    </a:lnTo>
                    <a:lnTo>
                      <a:pt x="39" y="31"/>
                    </a:lnTo>
                    <a:lnTo>
                      <a:pt x="39" y="38"/>
                    </a:lnTo>
                    <a:lnTo>
                      <a:pt x="42" y="34"/>
                    </a:lnTo>
                    <a:lnTo>
                      <a:pt x="40" y="34"/>
                    </a:lnTo>
                    <a:lnTo>
                      <a:pt x="44" y="34"/>
                    </a:lnTo>
                    <a:lnTo>
                      <a:pt x="44" y="33"/>
                    </a:lnTo>
                    <a:lnTo>
                      <a:pt x="46" y="33"/>
                    </a:lnTo>
                    <a:lnTo>
                      <a:pt x="46" y="31"/>
                    </a:lnTo>
                    <a:lnTo>
                      <a:pt x="46" y="33"/>
                    </a:lnTo>
                    <a:lnTo>
                      <a:pt x="49" y="31"/>
                    </a:lnTo>
                    <a:lnTo>
                      <a:pt x="47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9" y="28"/>
                    </a:lnTo>
                    <a:lnTo>
                      <a:pt x="49" y="22"/>
                    </a:lnTo>
                    <a:lnTo>
                      <a:pt x="49" y="24"/>
                    </a:lnTo>
                    <a:lnTo>
                      <a:pt x="51" y="19"/>
                    </a:lnTo>
                    <a:lnTo>
                      <a:pt x="51" y="12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49" y="10"/>
                    </a:lnTo>
                    <a:lnTo>
                      <a:pt x="49" y="9"/>
                    </a:lnTo>
                    <a:lnTo>
                      <a:pt x="47" y="7"/>
                    </a:lnTo>
                    <a:lnTo>
                      <a:pt x="46" y="7"/>
                    </a:lnTo>
                    <a:lnTo>
                      <a:pt x="46" y="5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0" y="2"/>
                    </a:lnTo>
                    <a:lnTo>
                      <a:pt x="42" y="2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1"/>
                    </a:lnTo>
                    <a:lnTo>
                      <a:pt x="4" y="74"/>
                    </a:lnTo>
                    <a:lnTo>
                      <a:pt x="4" y="67"/>
                    </a:lnTo>
                    <a:lnTo>
                      <a:pt x="7" y="71"/>
                    </a:lnTo>
                    <a:lnTo>
                      <a:pt x="7" y="4"/>
                    </a:lnTo>
                    <a:lnTo>
                      <a:pt x="4" y="7"/>
                    </a:lnTo>
                    <a:lnTo>
                      <a:pt x="26" y="7"/>
                    </a:lnTo>
                    <a:lnTo>
                      <a:pt x="33" y="7"/>
                    </a:lnTo>
                    <a:lnTo>
                      <a:pt x="37" y="7"/>
                    </a:lnTo>
                    <a:lnTo>
                      <a:pt x="39" y="7"/>
                    </a:lnTo>
                    <a:lnTo>
                      <a:pt x="40" y="9"/>
                    </a:lnTo>
                    <a:lnTo>
                      <a:pt x="39" y="9"/>
                    </a:lnTo>
                    <a:lnTo>
                      <a:pt x="40" y="9"/>
                    </a:lnTo>
                    <a:lnTo>
                      <a:pt x="40" y="7"/>
                    </a:lnTo>
                    <a:lnTo>
                      <a:pt x="40" y="9"/>
                    </a:lnTo>
                    <a:lnTo>
                      <a:pt x="42" y="9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46" y="14"/>
                    </a:lnTo>
                    <a:lnTo>
                      <a:pt x="44" y="14"/>
                    </a:lnTo>
                    <a:lnTo>
                      <a:pt x="46" y="14"/>
                    </a:lnTo>
                    <a:lnTo>
                      <a:pt x="44" y="12"/>
                    </a:lnTo>
                    <a:lnTo>
                      <a:pt x="44" y="21"/>
                    </a:lnTo>
                    <a:lnTo>
                      <a:pt x="47" y="22"/>
                    </a:lnTo>
                    <a:lnTo>
                      <a:pt x="49" y="17"/>
                    </a:lnTo>
                    <a:lnTo>
                      <a:pt x="46" y="19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2" y="29"/>
                    </a:lnTo>
                    <a:lnTo>
                      <a:pt x="44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42" y="28"/>
                    </a:lnTo>
                    <a:lnTo>
                      <a:pt x="42" y="29"/>
                    </a:lnTo>
                    <a:lnTo>
                      <a:pt x="40" y="29"/>
                    </a:lnTo>
                    <a:lnTo>
                      <a:pt x="40" y="31"/>
                    </a:lnTo>
                    <a:lnTo>
                      <a:pt x="37" y="31"/>
                    </a:lnTo>
                    <a:lnTo>
                      <a:pt x="35" y="34"/>
                    </a:lnTo>
                    <a:lnTo>
                      <a:pt x="39" y="31"/>
                    </a:lnTo>
                    <a:lnTo>
                      <a:pt x="37" y="31"/>
                    </a:lnTo>
                    <a:lnTo>
                      <a:pt x="37" y="33"/>
                    </a:lnTo>
                    <a:lnTo>
                      <a:pt x="35" y="33"/>
                    </a:lnTo>
                    <a:lnTo>
                      <a:pt x="35" y="34"/>
                    </a:lnTo>
                    <a:lnTo>
                      <a:pt x="35" y="36"/>
                    </a:lnTo>
                    <a:lnTo>
                      <a:pt x="37" y="36"/>
                    </a:lnTo>
                    <a:lnTo>
                      <a:pt x="37" y="38"/>
                    </a:lnTo>
                    <a:lnTo>
                      <a:pt x="39" y="38"/>
                    </a:lnTo>
                    <a:lnTo>
                      <a:pt x="42" y="36"/>
                    </a:lnTo>
                    <a:lnTo>
                      <a:pt x="42" y="38"/>
                    </a:lnTo>
                    <a:lnTo>
                      <a:pt x="44" y="38"/>
                    </a:lnTo>
                    <a:lnTo>
                      <a:pt x="42" y="40"/>
                    </a:lnTo>
                    <a:lnTo>
                      <a:pt x="47" y="43"/>
                    </a:lnTo>
                    <a:lnTo>
                      <a:pt x="46" y="41"/>
                    </a:lnTo>
                    <a:lnTo>
                      <a:pt x="47" y="45"/>
                    </a:lnTo>
                    <a:lnTo>
                      <a:pt x="49" y="45"/>
                    </a:lnTo>
                    <a:lnTo>
                      <a:pt x="47" y="52"/>
                    </a:lnTo>
                    <a:lnTo>
                      <a:pt x="51" y="53"/>
                    </a:lnTo>
                    <a:lnTo>
                      <a:pt x="53" y="48"/>
                    </a:lnTo>
                    <a:lnTo>
                      <a:pt x="49" y="50"/>
                    </a:lnTo>
                    <a:lnTo>
                      <a:pt x="49" y="55"/>
                    </a:lnTo>
                    <a:lnTo>
                      <a:pt x="47" y="55"/>
                    </a:lnTo>
                    <a:lnTo>
                      <a:pt x="46" y="62"/>
                    </a:lnTo>
                    <a:lnTo>
                      <a:pt x="49" y="59"/>
                    </a:lnTo>
                    <a:lnTo>
                      <a:pt x="46" y="60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64"/>
                    </a:lnTo>
                    <a:lnTo>
                      <a:pt x="42" y="64"/>
                    </a:lnTo>
                    <a:lnTo>
                      <a:pt x="42" y="65"/>
                    </a:lnTo>
                    <a:lnTo>
                      <a:pt x="40" y="65"/>
                    </a:lnTo>
                    <a:lnTo>
                      <a:pt x="39" y="69"/>
                    </a:lnTo>
                    <a:lnTo>
                      <a:pt x="40" y="67"/>
                    </a:lnTo>
                    <a:lnTo>
                      <a:pt x="42" y="65"/>
                    </a:lnTo>
                    <a:lnTo>
                      <a:pt x="32" y="67"/>
                    </a:lnTo>
                    <a:lnTo>
                      <a:pt x="30" y="71"/>
                    </a:lnTo>
                    <a:lnTo>
                      <a:pt x="33" y="67"/>
                    </a:lnTo>
                    <a:lnTo>
                      <a:pt x="23" y="67"/>
                    </a:lnTo>
                    <a:lnTo>
                      <a:pt x="4" y="67"/>
                    </a:lnTo>
                    <a:lnTo>
                      <a:pt x="4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5" name="Freeform 102"/>
              <p:cNvSpPr>
                <a:spLocks/>
              </p:cNvSpPr>
              <p:nvPr/>
            </p:nvSpPr>
            <p:spPr bwMode="auto">
              <a:xfrm>
                <a:off x="3772" y="2032"/>
                <a:ext cx="35" cy="29"/>
              </a:xfrm>
              <a:custGeom>
                <a:avLst/>
                <a:gdLst>
                  <a:gd name="T0" fmla="*/ 18 w 35"/>
                  <a:gd name="T1" fmla="*/ 7 h 29"/>
                  <a:gd name="T2" fmla="*/ 28 w 35"/>
                  <a:gd name="T3" fmla="*/ 7 h 29"/>
                  <a:gd name="T4" fmla="*/ 28 w 35"/>
                  <a:gd name="T5" fmla="*/ 9 h 29"/>
                  <a:gd name="T6" fmla="*/ 30 w 35"/>
                  <a:gd name="T7" fmla="*/ 9 h 29"/>
                  <a:gd name="T8" fmla="*/ 30 w 35"/>
                  <a:gd name="T9" fmla="*/ 7 h 29"/>
                  <a:gd name="T10" fmla="*/ 28 w 35"/>
                  <a:gd name="T11" fmla="*/ 14 h 29"/>
                  <a:gd name="T12" fmla="*/ 32 w 35"/>
                  <a:gd name="T13" fmla="*/ 15 h 29"/>
                  <a:gd name="T14" fmla="*/ 33 w 35"/>
                  <a:gd name="T15" fmla="*/ 10 h 29"/>
                  <a:gd name="T16" fmla="*/ 30 w 35"/>
                  <a:gd name="T17" fmla="*/ 12 h 29"/>
                  <a:gd name="T18" fmla="*/ 30 w 35"/>
                  <a:gd name="T19" fmla="*/ 19 h 29"/>
                  <a:gd name="T20" fmla="*/ 28 w 35"/>
                  <a:gd name="T21" fmla="*/ 19 h 29"/>
                  <a:gd name="T22" fmla="*/ 26 w 35"/>
                  <a:gd name="T23" fmla="*/ 22 h 29"/>
                  <a:gd name="T24" fmla="*/ 28 w 35"/>
                  <a:gd name="T25" fmla="*/ 19 h 29"/>
                  <a:gd name="T26" fmla="*/ 28 w 35"/>
                  <a:gd name="T27" fmla="*/ 21 h 29"/>
                  <a:gd name="T28" fmla="*/ 30 w 35"/>
                  <a:gd name="T29" fmla="*/ 19 h 29"/>
                  <a:gd name="T30" fmla="*/ 25 w 35"/>
                  <a:gd name="T31" fmla="*/ 21 h 29"/>
                  <a:gd name="T32" fmla="*/ 25 w 35"/>
                  <a:gd name="T33" fmla="*/ 22 h 29"/>
                  <a:gd name="T34" fmla="*/ 16 w 35"/>
                  <a:gd name="T35" fmla="*/ 22 h 29"/>
                  <a:gd name="T36" fmla="*/ 14 w 35"/>
                  <a:gd name="T37" fmla="*/ 26 h 29"/>
                  <a:gd name="T38" fmla="*/ 18 w 35"/>
                  <a:gd name="T39" fmla="*/ 22 h 29"/>
                  <a:gd name="T40" fmla="*/ 4 w 35"/>
                  <a:gd name="T41" fmla="*/ 22 h 29"/>
                  <a:gd name="T42" fmla="*/ 7 w 35"/>
                  <a:gd name="T43" fmla="*/ 26 h 29"/>
                  <a:gd name="T44" fmla="*/ 7 w 35"/>
                  <a:gd name="T45" fmla="*/ 3 h 29"/>
                  <a:gd name="T46" fmla="*/ 4 w 35"/>
                  <a:gd name="T47" fmla="*/ 7 h 29"/>
                  <a:gd name="T48" fmla="*/ 18 w 35"/>
                  <a:gd name="T49" fmla="*/ 7 h 29"/>
                  <a:gd name="T50" fmla="*/ 18 w 35"/>
                  <a:gd name="T51" fmla="*/ 0 h 29"/>
                  <a:gd name="T52" fmla="*/ 4 w 35"/>
                  <a:gd name="T53" fmla="*/ 0 h 29"/>
                  <a:gd name="T54" fmla="*/ 2 w 35"/>
                  <a:gd name="T55" fmla="*/ 0 h 29"/>
                  <a:gd name="T56" fmla="*/ 2 w 35"/>
                  <a:gd name="T57" fmla="*/ 2 h 29"/>
                  <a:gd name="T58" fmla="*/ 0 w 35"/>
                  <a:gd name="T59" fmla="*/ 2 h 29"/>
                  <a:gd name="T60" fmla="*/ 0 w 35"/>
                  <a:gd name="T61" fmla="*/ 3 h 29"/>
                  <a:gd name="T62" fmla="*/ 0 w 35"/>
                  <a:gd name="T63" fmla="*/ 26 h 29"/>
                  <a:gd name="T64" fmla="*/ 0 w 35"/>
                  <a:gd name="T65" fmla="*/ 27 h 29"/>
                  <a:gd name="T66" fmla="*/ 2 w 35"/>
                  <a:gd name="T67" fmla="*/ 27 h 29"/>
                  <a:gd name="T68" fmla="*/ 2 w 35"/>
                  <a:gd name="T69" fmla="*/ 29 h 29"/>
                  <a:gd name="T70" fmla="*/ 4 w 35"/>
                  <a:gd name="T71" fmla="*/ 29 h 29"/>
                  <a:gd name="T72" fmla="*/ 18 w 35"/>
                  <a:gd name="T73" fmla="*/ 29 h 29"/>
                  <a:gd name="T74" fmla="*/ 21 w 35"/>
                  <a:gd name="T75" fmla="*/ 26 h 29"/>
                  <a:gd name="T76" fmla="*/ 19 w 35"/>
                  <a:gd name="T77" fmla="*/ 26 h 29"/>
                  <a:gd name="T78" fmla="*/ 28 w 35"/>
                  <a:gd name="T79" fmla="*/ 26 h 29"/>
                  <a:gd name="T80" fmla="*/ 28 w 35"/>
                  <a:gd name="T81" fmla="*/ 24 h 29"/>
                  <a:gd name="T82" fmla="*/ 30 w 35"/>
                  <a:gd name="T83" fmla="*/ 26 h 29"/>
                  <a:gd name="T84" fmla="*/ 32 w 35"/>
                  <a:gd name="T85" fmla="*/ 24 h 29"/>
                  <a:gd name="T86" fmla="*/ 32 w 35"/>
                  <a:gd name="T87" fmla="*/ 26 h 29"/>
                  <a:gd name="T88" fmla="*/ 33 w 35"/>
                  <a:gd name="T89" fmla="*/ 22 h 29"/>
                  <a:gd name="T90" fmla="*/ 32 w 35"/>
                  <a:gd name="T91" fmla="*/ 22 h 29"/>
                  <a:gd name="T92" fmla="*/ 33 w 35"/>
                  <a:gd name="T93" fmla="*/ 22 h 29"/>
                  <a:gd name="T94" fmla="*/ 33 w 35"/>
                  <a:gd name="T95" fmla="*/ 15 h 29"/>
                  <a:gd name="T96" fmla="*/ 33 w 35"/>
                  <a:gd name="T97" fmla="*/ 17 h 29"/>
                  <a:gd name="T98" fmla="*/ 35 w 35"/>
                  <a:gd name="T99" fmla="*/ 12 h 29"/>
                  <a:gd name="T100" fmla="*/ 35 w 35"/>
                  <a:gd name="T101" fmla="*/ 10 h 29"/>
                  <a:gd name="T102" fmla="*/ 33 w 35"/>
                  <a:gd name="T103" fmla="*/ 3 h 29"/>
                  <a:gd name="T104" fmla="*/ 30 w 35"/>
                  <a:gd name="T105" fmla="*/ 2 h 29"/>
                  <a:gd name="T106" fmla="*/ 32 w 35"/>
                  <a:gd name="T107" fmla="*/ 2 h 29"/>
                  <a:gd name="T108" fmla="*/ 32 w 35"/>
                  <a:gd name="T109" fmla="*/ 3 h 29"/>
                  <a:gd name="T110" fmla="*/ 30 w 35"/>
                  <a:gd name="T111" fmla="*/ 0 h 29"/>
                  <a:gd name="T112" fmla="*/ 18 w 35"/>
                  <a:gd name="T113" fmla="*/ 0 h 29"/>
                  <a:gd name="T114" fmla="*/ 18 w 35"/>
                  <a:gd name="T11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5" h="29">
                    <a:moveTo>
                      <a:pt x="18" y="7"/>
                    </a:moveTo>
                    <a:lnTo>
                      <a:pt x="28" y="7"/>
                    </a:lnTo>
                    <a:lnTo>
                      <a:pt x="28" y="9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28" y="14"/>
                    </a:lnTo>
                    <a:lnTo>
                      <a:pt x="32" y="15"/>
                    </a:lnTo>
                    <a:lnTo>
                      <a:pt x="33" y="10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28" y="19"/>
                    </a:lnTo>
                    <a:lnTo>
                      <a:pt x="26" y="22"/>
                    </a:lnTo>
                    <a:lnTo>
                      <a:pt x="28" y="19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25" y="21"/>
                    </a:lnTo>
                    <a:lnTo>
                      <a:pt x="25" y="22"/>
                    </a:lnTo>
                    <a:lnTo>
                      <a:pt x="16" y="22"/>
                    </a:lnTo>
                    <a:lnTo>
                      <a:pt x="14" y="2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7" y="26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18" y="7"/>
                    </a:lnTo>
                    <a:lnTo>
                      <a:pt x="1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26"/>
                    </a:lnTo>
                    <a:lnTo>
                      <a:pt x="0" y="27"/>
                    </a:lnTo>
                    <a:lnTo>
                      <a:pt x="2" y="27"/>
                    </a:lnTo>
                    <a:lnTo>
                      <a:pt x="2" y="29"/>
                    </a:lnTo>
                    <a:lnTo>
                      <a:pt x="4" y="29"/>
                    </a:lnTo>
                    <a:lnTo>
                      <a:pt x="18" y="29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6"/>
                    </a:lnTo>
                    <a:lnTo>
                      <a:pt x="33" y="22"/>
                    </a:lnTo>
                    <a:lnTo>
                      <a:pt x="32" y="22"/>
                    </a:lnTo>
                    <a:lnTo>
                      <a:pt x="33" y="22"/>
                    </a:lnTo>
                    <a:lnTo>
                      <a:pt x="33" y="15"/>
                    </a:lnTo>
                    <a:lnTo>
                      <a:pt x="33" y="17"/>
                    </a:lnTo>
                    <a:lnTo>
                      <a:pt x="35" y="12"/>
                    </a:lnTo>
                    <a:lnTo>
                      <a:pt x="35" y="10"/>
                    </a:lnTo>
                    <a:lnTo>
                      <a:pt x="33" y="3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6" name="Freeform 103"/>
              <p:cNvSpPr>
                <a:spLocks/>
              </p:cNvSpPr>
              <p:nvPr/>
            </p:nvSpPr>
            <p:spPr bwMode="auto">
              <a:xfrm>
                <a:off x="3772" y="2061"/>
                <a:ext cx="39" cy="31"/>
              </a:xfrm>
              <a:custGeom>
                <a:avLst/>
                <a:gdLst>
                  <a:gd name="T0" fmla="*/ 7 w 39"/>
                  <a:gd name="T1" fmla="*/ 28 h 31"/>
                  <a:gd name="T2" fmla="*/ 7 w 39"/>
                  <a:gd name="T3" fmla="*/ 4 h 31"/>
                  <a:gd name="T4" fmla="*/ 4 w 39"/>
                  <a:gd name="T5" fmla="*/ 7 h 31"/>
                  <a:gd name="T6" fmla="*/ 21 w 39"/>
                  <a:gd name="T7" fmla="*/ 7 h 31"/>
                  <a:gd name="T8" fmla="*/ 28 w 39"/>
                  <a:gd name="T9" fmla="*/ 5 h 31"/>
                  <a:gd name="T10" fmla="*/ 28 w 39"/>
                  <a:gd name="T11" fmla="*/ 7 h 31"/>
                  <a:gd name="T12" fmla="*/ 30 w 39"/>
                  <a:gd name="T13" fmla="*/ 9 h 31"/>
                  <a:gd name="T14" fmla="*/ 32 w 39"/>
                  <a:gd name="T15" fmla="*/ 9 h 31"/>
                  <a:gd name="T16" fmla="*/ 30 w 39"/>
                  <a:gd name="T17" fmla="*/ 7 h 31"/>
                  <a:gd name="T18" fmla="*/ 32 w 39"/>
                  <a:gd name="T19" fmla="*/ 10 h 31"/>
                  <a:gd name="T20" fmla="*/ 33 w 39"/>
                  <a:gd name="T21" fmla="*/ 10 h 31"/>
                  <a:gd name="T22" fmla="*/ 32 w 39"/>
                  <a:gd name="T23" fmla="*/ 16 h 31"/>
                  <a:gd name="T24" fmla="*/ 35 w 39"/>
                  <a:gd name="T25" fmla="*/ 17 h 31"/>
                  <a:gd name="T26" fmla="*/ 37 w 39"/>
                  <a:gd name="T27" fmla="*/ 12 h 31"/>
                  <a:gd name="T28" fmla="*/ 33 w 39"/>
                  <a:gd name="T29" fmla="*/ 14 h 31"/>
                  <a:gd name="T30" fmla="*/ 33 w 39"/>
                  <a:gd name="T31" fmla="*/ 19 h 31"/>
                  <a:gd name="T32" fmla="*/ 32 w 39"/>
                  <a:gd name="T33" fmla="*/ 19 h 31"/>
                  <a:gd name="T34" fmla="*/ 30 w 39"/>
                  <a:gd name="T35" fmla="*/ 24 h 31"/>
                  <a:gd name="T36" fmla="*/ 32 w 39"/>
                  <a:gd name="T37" fmla="*/ 23 h 31"/>
                  <a:gd name="T38" fmla="*/ 32 w 39"/>
                  <a:gd name="T39" fmla="*/ 21 h 31"/>
                  <a:gd name="T40" fmla="*/ 33 w 39"/>
                  <a:gd name="T41" fmla="*/ 21 h 31"/>
                  <a:gd name="T42" fmla="*/ 26 w 39"/>
                  <a:gd name="T43" fmla="*/ 23 h 31"/>
                  <a:gd name="T44" fmla="*/ 26 w 39"/>
                  <a:gd name="T45" fmla="*/ 24 h 31"/>
                  <a:gd name="T46" fmla="*/ 19 w 39"/>
                  <a:gd name="T47" fmla="*/ 24 h 31"/>
                  <a:gd name="T48" fmla="*/ 18 w 39"/>
                  <a:gd name="T49" fmla="*/ 28 h 31"/>
                  <a:gd name="T50" fmla="*/ 21 w 39"/>
                  <a:gd name="T51" fmla="*/ 24 h 31"/>
                  <a:gd name="T52" fmla="*/ 4 w 39"/>
                  <a:gd name="T53" fmla="*/ 24 h 31"/>
                  <a:gd name="T54" fmla="*/ 7 w 39"/>
                  <a:gd name="T55" fmla="*/ 28 h 31"/>
                  <a:gd name="T56" fmla="*/ 0 w 39"/>
                  <a:gd name="T57" fmla="*/ 28 h 31"/>
                  <a:gd name="T58" fmla="*/ 4 w 39"/>
                  <a:gd name="T59" fmla="*/ 31 h 31"/>
                  <a:gd name="T60" fmla="*/ 21 w 39"/>
                  <a:gd name="T61" fmla="*/ 31 h 31"/>
                  <a:gd name="T62" fmla="*/ 25 w 39"/>
                  <a:gd name="T63" fmla="*/ 28 h 31"/>
                  <a:gd name="T64" fmla="*/ 23 w 39"/>
                  <a:gd name="T65" fmla="*/ 28 h 31"/>
                  <a:gd name="T66" fmla="*/ 30 w 39"/>
                  <a:gd name="T67" fmla="*/ 28 h 31"/>
                  <a:gd name="T68" fmla="*/ 30 w 39"/>
                  <a:gd name="T69" fmla="*/ 26 h 31"/>
                  <a:gd name="T70" fmla="*/ 33 w 39"/>
                  <a:gd name="T71" fmla="*/ 28 h 31"/>
                  <a:gd name="T72" fmla="*/ 35 w 39"/>
                  <a:gd name="T73" fmla="*/ 28 h 31"/>
                  <a:gd name="T74" fmla="*/ 35 w 39"/>
                  <a:gd name="T75" fmla="*/ 26 h 31"/>
                  <a:gd name="T76" fmla="*/ 37 w 39"/>
                  <a:gd name="T77" fmla="*/ 24 h 31"/>
                  <a:gd name="T78" fmla="*/ 35 w 39"/>
                  <a:gd name="T79" fmla="*/ 23 h 31"/>
                  <a:gd name="T80" fmla="*/ 37 w 39"/>
                  <a:gd name="T81" fmla="*/ 23 h 31"/>
                  <a:gd name="T82" fmla="*/ 37 w 39"/>
                  <a:gd name="T83" fmla="*/ 17 h 31"/>
                  <a:gd name="T84" fmla="*/ 37 w 39"/>
                  <a:gd name="T85" fmla="*/ 19 h 31"/>
                  <a:gd name="T86" fmla="*/ 39 w 39"/>
                  <a:gd name="T87" fmla="*/ 14 h 31"/>
                  <a:gd name="T88" fmla="*/ 39 w 39"/>
                  <a:gd name="T89" fmla="*/ 12 h 31"/>
                  <a:gd name="T90" fmla="*/ 37 w 39"/>
                  <a:gd name="T91" fmla="*/ 7 h 31"/>
                  <a:gd name="T92" fmla="*/ 35 w 39"/>
                  <a:gd name="T93" fmla="*/ 7 h 31"/>
                  <a:gd name="T94" fmla="*/ 37 w 39"/>
                  <a:gd name="T95" fmla="*/ 7 h 31"/>
                  <a:gd name="T96" fmla="*/ 35 w 39"/>
                  <a:gd name="T97" fmla="*/ 5 h 31"/>
                  <a:gd name="T98" fmla="*/ 33 w 39"/>
                  <a:gd name="T99" fmla="*/ 2 h 31"/>
                  <a:gd name="T100" fmla="*/ 32 w 39"/>
                  <a:gd name="T101" fmla="*/ 4 h 31"/>
                  <a:gd name="T102" fmla="*/ 32 w 39"/>
                  <a:gd name="T103" fmla="*/ 2 h 31"/>
                  <a:gd name="T104" fmla="*/ 21 w 39"/>
                  <a:gd name="T105" fmla="*/ 0 h 31"/>
                  <a:gd name="T106" fmla="*/ 4 w 39"/>
                  <a:gd name="T107" fmla="*/ 0 h 31"/>
                  <a:gd name="T108" fmla="*/ 2 w 39"/>
                  <a:gd name="T109" fmla="*/ 0 h 31"/>
                  <a:gd name="T110" fmla="*/ 2 w 39"/>
                  <a:gd name="T111" fmla="*/ 2 h 31"/>
                  <a:gd name="T112" fmla="*/ 0 w 39"/>
                  <a:gd name="T113" fmla="*/ 2 h 31"/>
                  <a:gd name="T114" fmla="*/ 0 w 39"/>
                  <a:gd name="T115" fmla="*/ 4 h 31"/>
                  <a:gd name="T116" fmla="*/ 0 w 39"/>
                  <a:gd name="T117" fmla="*/ 28 h 31"/>
                  <a:gd name="T118" fmla="*/ 7 w 39"/>
                  <a:gd name="T11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" h="31">
                    <a:moveTo>
                      <a:pt x="7" y="28"/>
                    </a:moveTo>
                    <a:lnTo>
                      <a:pt x="7" y="4"/>
                    </a:lnTo>
                    <a:lnTo>
                      <a:pt x="4" y="7"/>
                    </a:lnTo>
                    <a:lnTo>
                      <a:pt x="21" y="7"/>
                    </a:lnTo>
                    <a:lnTo>
                      <a:pt x="28" y="5"/>
                    </a:lnTo>
                    <a:lnTo>
                      <a:pt x="28" y="7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0" y="7"/>
                    </a:lnTo>
                    <a:lnTo>
                      <a:pt x="32" y="10"/>
                    </a:lnTo>
                    <a:lnTo>
                      <a:pt x="33" y="10"/>
                    </a:lnTo>
                    <a:lnTo>
                      <a:pt x="32" y="16"/>
                    </a:lnTo>
                    <a:lnTo>
                      <a:pt x="35" y="17"/>
                    </a:lnTo>
                    <a:lnTo>
                      <a:pt x="37" y="12"/>
                    </a:lnTo>
                    <a:lnTo>
                      <a:pt x="33" y="14"/>
                    </a:lnTo>
                    <a:lnTo>
                      <a:pt x="33" y="19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32" y="23"/>
                    </a:lnTo>
                    <a:lnTo>
                      <a:pt x="32" y="21"/>
                    </a:lnTo>
                    <a:lnTo>
                      <a:pt x="33" y="21"/>
                    </a:lnTo>
                    <a:lnTo>
                      <a:pt x="26" y="23"/>
                    </a:lnTo>
                    <a:lnTo>
                      <a:pt x="26" y="24"/>
                    </a:lnTo>
                    <a:lnTo>
                      <a:pt x="19" y="24"/>
                    </a:lnTo>
                    <a:lnTo>
                      <a:pt x="18" y="28"/>
                    </a:lnTo>
                    <a:lnTo>
                      <a:pt x="21" y="24"/>
                    </a:lnTo>
                    <a:lnTo>
                      <a:pt x="4" y="24"/>
                    </a:lnTo>
                    <a:lnTo>
                      <a:pt x="7" y="28"/>
                    </a:lnTo>
                    <a:lnTo>
                      <a:pt x="0" y="28"/>
                    </a:lnTo>
                    <a:lnTo>
                      <a:pt x="4" y="31"/>
                    </a:lnTo>
                    <a:lnTo>
                      <a:pt x="21" y="31"/>
                    </a:lnTo>
                    <a:lnTo>
                      <a:pt x="25" y="28"/>
                    </a:lnTo>
                    <a:lnTo>
                      <a:pt x="23" y="28"/>
                    </a:lnTo>
                    <a:lnTo>
                      <a:pt x="30" y="28"/>
                    </a:lnTo>
                    <a:lnTo>
                      <a:pt x="30" y="26"/>
                    </a:lnTo>
                    <a:lnTo>
                      <a:pt x="33" y="28"/>
                    </a:lnTo>
                    <a:lnTo>
                      <a:pt x="35" y="28"/>
                    </a:lnTo>
                    <a:lnTo>
                      <a:pt x="35" y="26"/>
                    </a:lnTo>
                    <a:lnTo>
                      <a:pt x="37" y="24"/>
                    </a:lnTo>
                    <a:lnTo>
                      <a:pt x="35" y="23"/>
                    </a:lnTo>
                    <a:lnTo>
                      <a:pt x="37" y="23"/>
                    </a:lnTo>
                    <a:lnTo>
                      <a:pt x="37" y="17"/>
                    </a:lnTo>
                    <a:lnTo>
                      <a:pt x="37" y="19"/>
                    </a:lnTo>
                    <a:lnTo>
                      <a:pt x="39" y="14"/>
                    </a:lnTo>
                    <a:lnTo>
                      <a:pt x="39" y="12"/>
                    </a:lnTo>
                    <a:lnTo>
                      <a:pt x="37" y="7"/>
                    </a:lnTo>
                    <a:lnTo>
                      <a:pt x="35" y="7"/>
                    </a:lnTo>
                    <a:lnTo>
                      <a:pt x="37" y="7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2" y="4"/>
                    </a:lnTo>
                    <a:lnTo>
                      <a:pt x="32" y="2"/>
                    </a:lnTo>
                    <a:lnTo>
                      <a:pt x="21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8"/>
                    </a:lnTo>
                    <a:lnTo>
                      <a:pt x="7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7" name="Freeform 104"/>
              <p:cNvSpPr>
                <a:spLocks noEditPoints="1"/>
              </p:cNvSpPr>
              <p:nvPr/>
            </p:nvSpPr>
            <p:spPr bwMode="auto">
              <a:xfrm>
                <a:off x="3826" y="2046"/>
                <a:ext cx="46" cy="51"/>
              </a:xfrm>
              <a:custGeom>
                <a:avLst/>
                <a:gdLst>
                  <a:gd name="T0" fmla="*/ 34 w 46"/>
                  <a:gd name="T1" fmla="*/ 43 h 51"/>
                  <a:gd name="T2" fmla="*/ 35 w 46"/>
                  <a:gd name="T3" fmla="*/ 48 h 51"/>
                  <a:gd name="T4" fmla="*/ 37 w 46"/>
                  <a:gd name="T5" fmla="*/ 50 h 51"/>
                  <a:gd name="T6" fmla="*/ 41 w 46"/>
                  <a:gd name="T7" fmla="*/ 50 h 51"/>
                  <a:gd name="T8" fmla="*/ 43 w 46"/>
                  <a:gd name="T9" fmla="*/ 50 h 51"/>
                  <a:gd name="T10" fmla="*/ 46 w 46"/>
                  <a:gd name="T11" fmla="*/ 50 h 51"/>
                  <a:gd name="T12" fmla="*/ 46 w 46"/>
                  <a:gd name="T13" fmla="*/ 44 h 51"/>
                  <a:gd name="T14" fmla="*/ 43 w 46"/>
                  <a:gd name="T15" fmla="*/ 44 h 51"/>
                  <a:gd name="T16" fmla="*/ 41 w 46"/>
                  <a:gd name="T17" fmla="*/ 43 h 51"/>
                  <a:gd name="T18" fmla="*/ 41 w 46"/>
                  <a:gd name="T19" fmla="*/ 41 h 51"/>
                  <a:gd name="T20" fmla="*/ 41 w 46"/>
                  <a:gd name="T21" fmla="*/ 15 h 51"/>
                  <a:gd name="T22" fmla="*/ 39 w 46"/>
                  <a:gd name="T23" fmla="*/ 8 h 51"/>
                  <a:gd name="T24" fmla="*/ 35 w 46"/>
                  <a:gd name="T25" fmla="*/ 3 h 51"/>
                  <a:gd name="T26" fmla="*/ 30 w 46"/>
                  <a:gd name="T27" fmla="*/ 0 h 51"/>
                  <a:gd name="T28" fmla="*/ 21 w 46"/>
                  <a:gd name="T29" fmla="*/ 0 h 51"/>
                  <a:gd name="T30" fmla="*/ 7 w 46"/>
                  <a:gd name="T31" fmla="*/ 3 h 51"/>
                  <a:gd name="T32" fmla="*/ 4 w 46"/>
                  <a:gd name="T33" fmla="*/ 8 h 51"/>
                  <a:gd name="T34" fmla="*/ 2 w 46"/>
                  <a:gd name="T35" fmla="*/ 17 h 51"/>
                  <a:gd name="T36" fmla="*/ 9 w 46"/>
                  <a:gd name="T37" fmla="*/ 17 h 51"/>
                  <a:gd name="T38" fmla="*/ 13 w 46"/>
                  <a:gd name="T39" fmla="*/ 8 h 51"/>
                  <a:gd name="T40" fmla="*/ 21 w 46"/>
                  <a:gd name="T41" fmla="*/ 7 h 51"/>
                  <a:gd name="T42" fmla="*/ 27 w 46"/>
                  <a:gd name="T43" fmla="*/ 7 h 51"/>
                  <a:gd name="T44" fmla="*/ 30 w 46"/>
                  <a:gd name="T45" fmla="*/ 8 h 51"/>
                  <a:gd name="T46" fmla="*/ 32 w 46"/>
                  <a:gd name="T47" fmla="*/ 15 h 51"/>
                  <a:gd name="T48" fmla="*/ 30 w 46"/>
                  <a:gd name="T49" fmla="*/ 19 h 51"/>
                  <a:gd name="T50" fmla="*/ 28 w 46"/>
                  <a:gd name="T51" fmla="*/ 20 h 51"/>
                  <a:gd name="T52" fmla="*/ 25 w 46"/>
                  <a:gd name="T53" fmla="*/ 20 h 51"/>
                  <a:gd name="T54" fmla="*/ 23 w 46"/>
                  <a:gd name="T55" fmla="*/ 20 h 51"/>
                  <a:gd name="T56" fmla="*/ 14 w 46"/>
                  <a:gd name="T57" fmla="*/ 22 h 51"/>
                  <a:gd name="T58" fmla="*/ 7 w 46"/>
                  <a:gd name="T59" fmla="*/ 24 h 51"/>
                  <a:gd name="T60" fmla="*/ 2 w 46"/>
                  <a:gd name="T61" fmla="*/ 29 h 51"/>
                  <a:gd name="T62" fmla="*/ 0 w 46"/>
                  <a:gd name="T63" fmla="*/ 36 h 51"/>
                  <a:gd name="T64" fmla="*/ 2 w 46"/>
                  <a:gd name="T65" fmla="*/ 43 h 51"/>
                  <a:gd name="T66" fmla="*/ 4 w 46"/>
                  <a:gd name="T67" fmla="*/ 46 h 51"/>
                  <a:gd name="T68" fmla="*/ 9 w 46"/>
                  <a:gd name="T69" fmla="*/ 50 h 51"/>
                  <a:gd name="T70" fmla="*/ 16 w 46"/>
                  <a:gd name="T71" fmla="*/ 51 h 51"/>
                  <a:gd name="T72" fmla="*/ 21 w 46"/>
                  <a:gd name="T73" fmla="*/ 51 h 51"/>
                  <a:gd name="T74" fmla="*/ 25 w 46"/>
                  <a:gd name="T75" fmla="*/ 50 h 51"/>
                  <a:gd name="T76" fmla="*/ 34 w 46"/>
                  <a:gd name="T77" fmla="*/ 43 h 51"/>
                  <a:gd name="T78" fmla="*/ 32 w 46"/>
                  <a:gd name="T79" fmla="*/ 24 h 51"/>
                  <a:gd name="T80" fmla="*/ 32 w 46"/>
                  <a:gd name="T81" fmla="*/ 31 h 51"/>
                  <a:gd name="T82" fmla="*/ 28 w 46"/>
                  <a:gd name="T83" fmla="*/ 41 h 51"/>
                  <a:gd name="T84" fmla="*/ 18 w 46"/>
                  <a:gd name="T85" fmla="*/ 44 h 51"/>
                  <a:gd name="T86" fmla="*/ 14 w 46"/>
                  <a:gd name="T87" fmla="*/ 44 h 51"/>
                  <a:gd name="T88" fmla="*/ 11 w 46"/>
                  <a:gd name="T89" fmla="*/ 43 h 51"/>
                  <a:gd name="T90" fmla="*/ 7 w 46"/>
                  <a:gd name="T91" fmla="*/ 36 h 51"/>
                  <a:gd name="T92" fmla="*/ 9 w 46"/>
                  <a:gd name="T93" fmla="*/ 31 h 51"/>
                  <a:gd name="T94" fmla="*/ 18 w 46"/>
                  <a:gd name="T95" fmla="*/ 27 h 51"/>
                  <a:gd name="T96" fmla="*/ 23 w 46"/>
                  <a:gd name="T97" fmla="*/ 27 h 51"/>
                  <a:gd name="T98" fmla="*/ 28 w 46"/>
                  <a:gd name="T99" fmla="*/ 25 h 51"/>
                  <a:gd name="T100" fmla="*/ 32 w 46"/>
                  <a:gd name="T101" fmla="*/ 2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" h="51">
                    <a:moveTo>
                      <a:pt x="34" y="43"/>
                    </a:moveTo>
                    <a:lnTo>
                      <a:pt x="35" y="48"/>
                    </a:lnTo>
                    <a:lnTo>
                      <a:pt x="37" y="50"/>
                    </a:lnTo>
                    <a:lnTo>
                      <a:pt x="41" y="50"/>
                    </a:lnTo>
                    <a:lnTo>
                      <a:pt x="43" y="50"/>
                    </a:lnTo>
                    <a:lnTo>
                      <a:pt x="46" y="50"/>
                    </a:lnTo>
                    <a:lnTo>
                      <a:pt x="46" y="44"/>
                    </a:lnTo>
                    <a:lnTo>
                      <a:pt x="43" y="44"/>
                    </a:lnTo>
                    <a:lnTo>
                      <a:pt x="41" y="43"/>
                    </a:lnTo>
                    <a:lnTo>
                      <a:pt x="41" y="41"/>
                    </a:lnTo>
                    <a:lnTo>
                      <a:pt x="41" y="15"/>
                    </a:lnTo>
                    <a:lnTo>
                      <a:pt x="39" y="8"/>
                    </a:lnTo>
                    <a:lnTo>
                      <a:pt x="35" y="3"/>
                    </a:lnTo>
                    <a:lnTo>
                      <a:pt x="30" y="0"/>
                    </a:lnTo>
                    <a:lnTo>
                      <a:pt x="21" y="0"/>
                    </a:lnTo>
                    <a:lnTo>
                      <a:pt x="7" y="3"/>
                    </a:lnTo>
                    <a:lnTo>
                      <a:pt x="4" y="8"/>
                    </a:lnTo>
                    <a:lnTo>
                      <a:pt x="2" y="17"/>
                    </a:lnTo>
                    <a:lnTo>
                      <a:pt x="9" y="17"/>
                    </a:lnTo>
                    <a:lnTo>
                      <a:pt x="13" y="8"/>
                    </a:lnTo>
                    <a:lnTo>
                      <a:pt x="21" y="7"/>
                    </a:lnTo>
                    <a:lnTo>
                      <a:pt x="27" y="7"/>
                    </a:lnTo>
                    <a:lnTo>
                      <a:pt x="30" y="8"/>
                    </a:lnTo>
                    <a:lnTo>
                      <a:pt x="32" y="15"/>
                    </a:lnTo>
                    <a:lnTo>
                      <a:pt x="30" y="19"/>
                    </a:lnTo>
                    <a:lnTo>
                      <a:pt x="28" y="20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14" y="22"/>
                    </a:lnTo>
                    <a:lnTo>
                      <a:pt x="7" y="24"/>
                    </a:lnTo>
                    <a:lnTo>
                      <a:pt x="2" y="29"/>
                    </a:lnTo>
                    <a:lnTo>
                      <a:pt x="0" y="36"/>
                    </a:lnTo>
                    <a:lnTo>
                      <a:pt x="2" y="43"/>
                    </a:lnTo>
                    <a:lnTo>
                      <a:pt x="4" y="46"/>
                    </a:lnTo>
                    <a:lnTo>
                      <a:pt x="9" y="50"/>
                    </a:lnTo>
                    <a:lnTo>
                      <a:pt x="16" y="51"/>
                    </a:lnTo>
                    <a:lnTo>
                      <a:pt x="21" y="51"/>
                    </a:lnTo>
                    <a:lnTo>
                      <a:pt x="25" y="50"/>
                    </a:lnTo>
                    <a:lnTo>
                      <a:pt x="34" y="43"/>
                    </a:lnTo>
                    <a:close/>
                    <a:moveTo>
                      <a:pt x="32" y="24"/>
                    </a:moveTo>
                    <a:lnTo>
                      <a:pt x="32" y="31"/>
                    </a:lnTo>
                    <a:lnTo>
                      <a:pt x="28" y="41"/>
                    </a:lnTo>
                    <a:lnTo>
                      <a:pt x="18" y="44"/>
                    </a:lnTo>
                    <a:lnTo>
                      <a:pt x="14" y="44"/>
                    </a:lnTo>
                    <a:lnTo>
                      <a:pt x="11" y="43"/>
                    </a:lnTo>
                    <a:lnTo>
                      <a:pt x="7" y="36"/>
                    </a:lnTo>
                    <a:lnTo>
                      <a:pt x="9" y="31"/>
                    </a:lnTo>
                    <a:lnTo>
                      <a:pt x="18" y="27"/>
                    </a:lnTo>
                    <a:lnTo>
                      <a:pt x="23" y="27"/>
                    </a:lnTo>
                    <a:lnTo>
                      <a:pt x="28" y="25"/>
                    </a:lnTo>
                    <a:lnTo>
                      <a:pt x="32" y="2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8" name="Freeform 105"/>
              <p:cNvSpPr>
                <a:spLocks/>
              </p:cNvSpPr>
              <p:nvPr/>
            </p:nvSpPr>
            <p:spPr bwMode="auto">
              <a:xfrm>
                <a:off x="3823" y="2042"/>
                <a:ext cx="53" cy="57"/>
              </a:xfrm>
              <a:custGeom>
                <a:avLst/>
                <a:gdLst>
                  <a:gd name="T0" fmla="*/ 33 w 53"/>
                  <a:gd name="T1" fmla="*/ 47 h 57"/>
                  <a:gd name="T2" fmla="*/ 38 w 53"/>
                  <a:gd name="T3" fmla="*/ 55 h 57"/>
                  <a:gd name="T4" fmla="*/ 51 w 53"/>
                  <a:gd name="T5" fmla="*/ 55 h 57"/>
                  <a:gd name="T6" fmla="*/ 51 w 53"/>
                  <a:gd name="T7" fmla="*/ 45 h 57"/>
                  <a:gd name="T8" fmla="*/ 47 w 53"/>
                  <a:gd name="T9" fmla="*/ 47 h 57"/>
                  <a:gd name="T10" fmla="*/ 46 w 53"/>
                  <a:gd name="T11" fmla="*/ 17 h 57"/>
                  <a:gd name="T12" fmla="*/ 44 w 53"/>
                  <a:gd name="T13" fmla="*/ 7 h 57"/>
                  <a:gd name="T14" fmla="*/ 37 w 53"/>
                  <a:gd name="T15" fmla="*/ 2 h 57"/>
                  <a:gd name="T16" fmla="*/ 9 w 53"/>
                  <a:gd name="T17" fmla="*/ 4 h 57"/>
                  <a:gd name="T18" fmla="*/ 10 w 53"/>
                  <a:gd name="T19" fmla="*/ 4 h 57"/>
                  <a:gd name="T20" fmla="*/ 3 w 53"/>
                  <a:gd name="T21" fmla="*/ 9 h 57"/>
                  <a:gd name="T22" fmla="*/ 3 w 53"/>
                  <a:gd name="T23" fmla="*/ 24 h 57"/>
                  <a:gd name="T24" fmla="*/ 16 w 53"/>
                  <a:gd name="T25" fmla="*/ 21 h 57"/>
                  <a:gd name="T26" fmla="*/ 16 w 53"/>
                  <a:gd name="T27" fmla="*/ 16 h 57"/>
                  <a:gd name="T28" fmla="*/ 31 w 53"/>
                  <a:gd name="T29" fmla="*/ 14 h 57"/>
                  <a:gd name="T30" fmla="*/ 35 w 53"/>
                  <a:gd name="T31" fmla="*/ 16 h 57"/>
                  <a:gd name="T32" fmla="*/ 31 w 53"/>
                  <a:gd name="T33" fmla="*/ 19 h 57"/>
                  <a:gd name="T34" fmla="*/ 33 w 53"/>
                  <a:gd name="T35" fmla="*/ 19 h 57"/>
                  <a:gd name="T36" fmla="*/ 28 w 53"/>
                  <a:gd name="T37" fmla="*/ 28 h 57"/>
                  <a:gd name="T38" fmla="*/ 14 w 53"/>
                  <a:gd name="T39" fmla="*/ 26 h 57"/>
                  <a:gd name="T40" fmla="*/ 9 w 53"/>
                  <a:gd name="T41" fmla="*/ 24 h 57"/>
                  <a:gd name="T42" fmla="*/ 2 w 53"/>
                  <a:gd name="T43" fmla="*/ 29 h 57"/>
                  <a:gd name="T44" fmla="*/ 0 w 53"/>
                  <a:gd name="T45" fmla="*/ 40 h 57"/>
                  <a:gd name="T46" fmla="*/ 5 w 53"/>
                  <a:gd name="T47" fmla="*/ 52 h 57"/>
                  <a:gd name="T48" fmla="*/ 16 w 53"/>
                  <a:gd name="T49" fmla="*/ 57 h 57"/>
                  <a:gd name="T50" fmla="*/ 28 w 53"/>
                  <a:gd name="T51" fmla="*/ 57 h 57"/>
                  <a:gd name="T52" fmla="*/ 31 w 53"/>
                  <a:gd name="T53" fmla="*/ 55 h 57"/>
                  <a:gd name="T54" fmla="*/ 37 w 53"/>
                  <a:gd name="T55" fmla="*/ 48 h 57"/>
                  <a:gd name="T56" fmla="*/ 38 w 53"/>
                  <a:gd name="T57" fmla="*/ 50 h 57"/>
                  <a:gd name="T58" fmla="*/ 37 w 53"/>
                  <a:gd name="T59" fmla="*/ 43 h 57"/>
                  <a:gd name="T60" fmla="*/ 37 w 53"/>
                  <a:gd name="T61" fmla="*/ 43 h 57"/>
                  <a:gd name="T62" fmla="*/ 31 w 53"/>
                  <a:gd name="T63" fmla="*/ 48 h 57"/>
                  <a:gd name="T64" fmla="*/ 24 w 53"/>
                  <a:gd name="T65" fmla="*/ 54 h 57"/>
                  <a:gd name="T66" fmla="*/ 16 w 53"/>
                  <a:gd name="T67" fmla="*/ 55 h 57"/>
                  <a:gd name="T68" fmla="*/ 12 w 53"/>
                  <a:gd name="T69" fmla="*/ 50 h 57"/>
                  <a:gd name="T70" fmla="*/ 7 w 53"/>
                  <a:gd name="T71" fmla="*/ 45 h 57"/>
                  <a:gd name="T72" fmla="*/ 5 w 53"/>
                  <a:gd name="T73" fmla="*/ 36 h 57"/>
                  <a:gd name="T74" fmla="*/ 12 w 53"/>
                  <a:gd name="T75" fmla="*/ 31 h 57"/>
                  <a:gd name="T76" fmla="*/ 19 w 53"/>
                  <a:gd name="T77" fmla="*/ 29 h 57"/>
                  <a:gd name="T78" fmla="*/ 26 w 53"/>
                  <a:gd name="T79" fmla="*/ 28 h 57"/>
                  <a:gd name="T80" fmla="*/ 26 w 53"/>
                  <a:gd name="T81" fmla="*/ 23 h 57"/>
                  <a:gd name="T82" fmla="*/ 26 w 53"/>
                  <a:gd name="T83" fmla="*/ 26 h 57"/>
                  <a:gd name="T84" fmla="*/ 30 w 53"/>
                  <a:gd name="T85" fmla="*/ 24 h 57"/>
                  <a:gd name="T86" fmla="*/ 37 w 53"/>
                  <a:gd name="T87" fmla="*/ 23 h 57"/>
                  <a:gd name="T88" fmla="*/ 37 w 53"/>
                  <a:gd name="T89" fmla="*/ 16 h 57"/>
                  <a:gd name="T90" fmla="*/ 24 w 53"/>
                  <a:gd name="T91" fmla="*/ 7 h 57"/>
                  <a:gd name="T92" fmla="*/ 12 w 53"/>
                  <a:gd name="T93" fmla="*/ 11 h 57"/>
                  <a:gd name="T94" fmla="*/ 12 w 53"/>
                  <a:gd name="T95" fmla="*/ 17 h 57"/>
                  <a:gd name="T96" fmla="*/ 9 w 53"/>
                  <a:gd name="T97" fmla="*/ 12 h 57"/>
                  <a:gd name="T98" fmla="*/ 14 w 53"/>
                  <a:gd name="T99" fmla="*/ 7 h 57"/>
                  <a:gd name="T100" fmla="*/ 24 w 53"/>
                  <a:gd name="T101" fmla="*/ 7 h 57"/>
                  <a:gd name="T102" fmla="*/ 37 w 53"/>
                  <a:gd name="T103" fmla="*/ 9 h 57"/>
                  <a:gd name="T104" fmla="*/ 38 w 53"/>
                  <a:gd name="T105" fmla="*/ 19 h 57"/>
                  <a:gd name="T106" fmla="*/ 44 w 53"/>
                  <a:gd name="T107" fmla="*/ 43 h 57"/>
                  <a:gd name="T108" fmla="*/ 40 w 53"/>
                  <a:gd name="T109" fmla="*/ 47 h 57"/>
                  <a:gd name="T110" fmla="*/ 49 w 53"/>
                  <a:gd name="T111" fmla="*/ 52 h 57"/>
                  <a:gd name="T112" fmla="*/ 46 w 53"/>
                  <a:gd name="T113" fmla="*/ 50 h 57"/>
                  <a:gd name="T114" fmla="*/ 38 w 53"/>
                  <a:gd name="T115" fmla="*/ 48 h 57"/>
                  <a:gd name="T116" fmla="*/ 40 w 53"/>
                  <a:gd name="T117" fmla="*/ 48 h 57"/>
                  <a:gd name="T118" fmla="*/ 38 w 53"/>
                  <a:gd name="T119" fmla="*/ 43 h 57"/>
                  <a:gd name="T120" fmla="*/ 37 w 53"/>
                  <a:gd name="T121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" h="57">
                    <a:moveTo>
                      <a:pt x="37" y="50"/>
                    </a:moveTo>
                    <a:lnTo>
                      <a:pt x="38" y="50"/>
                    </a:lnTo>
                    <a:lnTo>
                      <a:pt x="37" y="50"/>
                    </a:lnTo>
                    <a:lnTo>
                      <a:pt x="33" y="47"/>
                    </a:lnTo>
                    <a:lnTo>
                      <a:pt x="33" y="52"/>
                    </a:lnTo>
                    <a:lnTo>
                      <a:pt x="37" y="54"/>
                    </a:lnTo>
                    <a:lnTo>
                      <a:pt x="35" y="52"/>
                    </a:lnTo>
                    <a:lnTo>
                      <a:pt x="38" y="55"/>
                    </a:lnTo>
                    <a:lnTo>
                      <a:pt x="42" y="55"/>
                    </a:lnTo>
                    <a:lnTo>
                      <a:pt x="44" y="57"/>
                    </a:lnTo>
                    <a:lnTo>
                      <a:pt x="51" y="57"/>
                    </a:lnTo>
                    <a:lnTo>
                      <a:pt x="51" y="55"/>
                    </a:lnTo>
                    <a:lnTo>
                      <a:pt x="53" y="55"/>
                    </a:lnTo>
                    <a:lnTo>
                      <a:pt x="53" y="47"/>
                    </a:lnTo>
                    <a:lnTo>
                      <a:pt x="51" y="47"/>
                    </a:lnTo>
                    <a:lnTo>
                      <a:pt x="51" y="45"/>
                    </a:lnTo>
                    <a:lnTo>
                      <a:pt x="46" y="45"/>
                    </a:lnTo>
                    <a:lnTo>
                      <a:pt x="47" y="47"/>
                    </a:lnTo>
                    <a:lnTo>
                      <a:pt x="46" y="45"/>
                    </a:lnTo>
                    <a:lnTo>
                      <a:pt x="47" y="47"/>
                    </a:lnTo>
                    <a:lnTo>
                      <a:pt x="44" y="50"/>
                    </a:lnTo>
                    <a:lnTo>
                      <a:pt x="47" y="47"/>
                    </a:lnTo>
                    <a:lnTo>
                      <a:pt x="47" y="19"/>
                    </a:lnTo>
                    <a:lnTo>
                      <a:pt x="46" y="17"/>
                    </a:lnTo>
                    <a:lnTo>
                      <a:pt x="46" y="16"/>
                    </a:lnTo>
                    <a:lnTo>
                      <a:pt x="44" y="9"/>
                    </a:lnTo>
                    <a:lnTo>
                      <a:pt x="42" y="9"/>
                    </a:lnTo>
                    <a:lnTo>
                      <a:pt x="44" y="7"/>
                    </a:lnTo>
                    <a:lnTo>
                      <a:pt x="40" y="5"/>
                    </a:lnTo>
                    <a:lnTo>
                      <a:pt x="38" y="2"/>
                    </a:lnTo>
                    <a:lnTo>
                      <a:pt x="37" y="4"/>
                    </a:lnTo>
                    <a:lnTo>
                      <a:pt x="37" y="2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3" y="23"/>
                    </a:lnTo>
                    <a:lnTo>
                      <a:pt x="3" y="24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6" y="23"/>
                    </a:lnTo>
                    <a:lnTo>
                      <a:pt x="16" y="21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24" y="14"/>
                    </a:lnTo>
                    <a:lnTo>
                      <a:pt x="31" y="14"/>
                    </a:lnTo>
                    <a:lnTo>
                      <a:pt x="30" y="12"/>
                    </a:lnTo>
                    <a:lnTo>
                      <a:pt x="30" y="19"/>
                    </a:lnTo>
                    <a:lnTo>
                      <a:pt x="33" y="21"/>
                    </a:lnTo>
                    <a:lnTo>
                      <a:pt x="35" y="16"/>
                    </a:lnTo>
                    <a:lnTo>
                      <a:pt x="31" y="17"/>
                    </a:lnTo>
                    <a:lnTo>
                      <a:pt x="30" y="23"/>
                    </a:lnTo>
                    <a:lnTo>
                      <a:pt x="33" y="19"/>
                    </a:lnTo>
                    <a:lnTo>
                      <a:pt x="31" y="19"/>
                    </a:lnTo>
                    <a:lnTo>
                      <a:pt x="31" y="21"/>
                    </a:lnTo>
                    <a:lnTo>
                      <a:pt x="30" y="21"/>
                    </a:lnTo>
                    <a:lnTo>
                      <a:pt x="30" y="23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4" y="24"/>
                    </a:lnTo>
                    <a:lnTo>
                      <a:pt x="28" y="21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26" y="21"/>
                    </a:lnTo>
                    <a:lnTo>
                      <a:pt x="16" y="23"/>
                    </a:lnTo>
                    <a:lnTo>
                      <a:pt x="14" y="26"/>
                    </a:lnTo>
                    <a:lnTo>
                      <a:pt x="17" y="23"/>
                    </a:lnTo>
                    <a:lnTo>
                      <a:pt x="9" y="24"/>
                    </a:lnTo>
                    <a:lnTo>
                      <a:pt x="7" y="28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10" y="24"/>
                    </a:lnTo>
                    <a:lnTo>
                      <a:pt x="7" y="24"/>
                    </a:lnTo>
                    <a:lnTo>
                      <a:pt x="2" y="29"/>
                    </a:lnTo>
                    <a:lnTo>
                      <a:pt x="2" y="33"/>
                    </a:lnTo>
                    <a:lnTo>
                      <a:pt x="5" y="29"/>
                    </a:lnTo>
                    <a:lnTo>
                      <a:pt x="2" y="31"/>
                    </a:lnTo>
                    <a:lnTo>
                      <a:pt x="0" y="40"/>
                    </a:lnTo>
                    <a:lnTo>
                      <a:pt x="2" y="48"/>
                    </a:lnTo>
                    <a:lnTo>
                      <a:pt x="3" y="48"/>
                    </a:lnTo>
                    <a:lnTo>
                      <a:pt x="2" y="50"/>
                    </a:lnTo>
                    <a:lnTo>
                      <a:pt x="5" y="52"/>
                    </a:lnTo>
                    <a:lnTo>
                      <a:pt x="7" y="55"/>
                    </a:lnTo>
                    <a:lnTo>
                      <a:pt x="9" y="54"/>
                    </a:lnTo>
                    <a:lnTo>
                      <a:pt x="9" y="55"/>
                    </a:lnTo>
                    <a:lnTo>
                      <a:pt x="16" y="57"/>
                    </a:lnTo>
                    <a:lnTo>
                      <a:pt x="17" y="57"/>
                    </a:lnTo>
                    <a:lnTo>
                      <a:pt x="23" y="55"/>
                    </a:lnTo>
                    <a:lnTo>
                      <a:pt x="21" y="55"/>
                    </a:lnTo>
                    <a:lnTo>
                      <a:pt x="28" y="57"/>
                    </a:lnTo>
                    <a:lnTo>
                      <a:pt x="30" y="57"/>
                    </a:lnTo>
                    <a:lnTo>
                      <a:pt x="31" y="54"/>
                    </a:lnTo>
                    <a:lnTo>
                      <a:pt x="30" y="54"/>
                    </a:lnTo>
                    <a:lnTo>
                      <a:pt x="31" y="55"/>
                    </a:lnTo>
                    <a:lnTo>
                      <a:pt x="35" y="52"/>
                    </a:lnTo>
                    <a:lnTo>
                      <a:pt x="35" y="50"/>
                    </a:lnTo>
                    <a:lnTo>
                      <a:pt x="37" y="50"/>
                    </a:lnTo>
                    <a:lnTo>
                      <a:pt x="37" y="48"/>
                    </a:lnTo>
                    <a:lnTo>
                      <a:pt x="37" y="50"/>
                    </a:lnTo>
                    <a:lnTo>
                      <a:pt x="40" y="48"/>
                    </a:lnTo>
                    <a:lnTo>
                      <a:pt x="37" y="50"/>
                    </a:lnTo>
                    <a:lnTo>
                      <a:pt x="38" y="50"/>
                    </a:lnTo>
                    <a:lnTo>
                      <a:pt x="37" y="50"/>
                    </a:lnTo>
                    <a:lnTo>
                      <a:pt x="37" y="43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5" y="43"/>
                    </a:lnTo>
                    <a:lnTo>
                      <a:pt x="35" y="45"/>
                    </a:lnTo>
                    <a:lnTo>
                      <a:pt x="33" y="45"/>
                    </a:lnTo>
                    <a:lnTo>
                      <a:pt x="37" y="43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1" y="47"/>
                    </a:lnTo>
                    <a:lnTo>
                      <a:pt x="31" y="48"/>
                    </a:lnTo>
                    <a:lnTo>
                      <a:pt x="30" y="47"/>
                    </a:lnTo>
                    <a:lnTo>
                      <a:pt x="28" y="48"/>
                    </a:lnTo>
                    <a:lnTo>
                      <a:pt x="26" y="50"/>
                    </a:lnTo>
                    <a:lnTo>
                      <a:pt x="24" y="54"/>
                    </a:lnTo>
                    <a:lnTo>
                      <a:pt x="26" y="50"/>
                    </a:lnTo>
                    <a:lnTo>
                      <a:pt x="28" y="50"/>
                    </a:lnTo>
                    <a:lnTo>
                      <a:pt x="17" y="52"/>
                    </a:lnTo>
                    <a:lnTo>
                      <a:pt x="16" y="55"/>
                    </a:lnTo>
                    <a:lnTo>
                      <a:pt x="21" y="54"/>
                    </a:lnTo>
                    <a:lnTo>
                      <a:pt x="19" y="50"/>
                    </a:lnTo>
                    <a:lnTo>
                      <a:pt x="12" y="52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9" y="48"/>
                    </a:lnTo>
                    <a:lnTo>
                      <a:pt x="9" y="47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7" y="40"/>
                    </a:lnTo>
                    <a:lnTo>
                      <a:pt x="5" y="35"/>
                    </a:lnTo>
                    <a:lnTo>
                      <a:pt x="5" y="36"/>
                    </a:lnTo>
                    <a:lnTo>
                      <a:pt x="9" y="33"/>
                    </a:lnTo>
                    <a:lnTo>
                      <a:pt x="10" y="31"/>
                    </a:lnTo>
                    <a:lnTo>
                      <a:pt x="12" y="29"/>
                    </a:lnTo>
                    <a:lnTo>
                      <a:pt x="12" y="31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8"/>
                    </a:lnTo>
                    <a:lnTo>
                      <a:pt x="21" y="26"/>
                    </a:lnTo>
                    <a:lnTo>
                      <a:pt x="19" y="26"/>
                    </a:lnTo>
                    <a:lnTo>
                      <a:pt x="26" y="28"/>
                    </a:lnTo>
                    <a:lnTo>
                      <a:pt x="28" y="28"/>
                    </a:lnTo>
                    <a:lnTo>
                      <a:pt x="28" y="21"/>
                    </a:lnTo>
                    <a:lnTo>
                      <a:pt x="26" y="21"/>
                    </a:lnTo>
                    <a:lnTo>
                      <a:pt x="26" y="23"/>
                    </a:lnTo>
                    <a:lnTo>
                      <a:pt x="24" y="23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8"/>
                    </a:lnTo>
                    <a:lnTo>
                      <a:pt x="28" y="28"/>
                    </a:lnTo>
                    <a:lnTo>
                      <a:pt x="31" y="24"/>
                    </a:lnTo>
                    <a:lnTo>
                      <a:pt x="30" y="24"/>
                    </a:lnTo>
                    <a:lnTo>
                      <a:pt x="33" y="26"/>
                    </a:lnTo>
                    <a:lnTo>
                      <a:pt x="37" y="23"/>
                    </a:lnTo>
                    <a:lnTo>
                      <a:pt x="33" y="26"/>
                    </a:lnTo>
                    <a:lnTo>
                      <a:pt x="37" y="23"/>
                    </a:lnTo>
                    <a:lnTo>
                      <a:pt x="35" y="21"/>
                    </a:lnTo>
                    <a:lnTo>
                      <a:pt x="35" y="23"/>
                    </a:lnTo>
                    <a:lnTo>
                      <a:pt x="37" y="17"/>
                    </a:lnTo>
                    <a:lnTo>
                      <a:pt x="37" y="16"/>
                    </a:lnTo>
                    <a:lnTo>
                      <a:pt x="37" y="12"/>
                    </a:lnTo>
                    <a:lnTo>
                      <a:pt x="35" y="11"/>
                    </a:lnTo>
                    <a:lnTo>
                      <a:pt x="33" y="7"/>
                    </a:lnTo>
                    <a:lnTo>
                      <a:pt x="24" y="7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9" y="21"/>
                    </a:lnTo>
                    <a:lnTo>
                      <a:pt x="12" y="17"/>
                    </a:lnTo>
                    <a:lnTo>
                      <a:pt x="5" y="17"/>
                    </a:lnTo>
                    <a:lnTo>
                      <a:pt x="9" y="21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1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24" y="7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7" y="11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38" y="19"/>
                    </a:lnTo>
                    <a:lnTo>
                      <a:pt x="40" y="19"/>
                    </a:lnTo>
                    <a:lnTo>
                      <a:pt x="40" y="45"/>
                    </a:lnTo>
                    <a:lnTo>
                      <a:pt x="40" y="47"/>
                    </a:lnTo>
                    <a:lnTo>
                      <a:pt x="44" y="43"/>
                    </a:lnTo>
                    <a:lnTo>
                      <a:pt x="42" y="43"/>
                    </a:lnTo>
                    <a:lnTo>
                      <a:pt x="42" y="45"/>
                    </a:lnTo>
                    <a:lnTo>
                      <a:pt x="40" y="45"/>
                    </a:lnTo>
                    <a:lnTo>
                      <a:pt x="40" y="47"/>
                    </a:lnTo>
                    <a:lnTo>
                      <a:pt x="42" y="48"/>
                    </a:lnTo>
                    <a:lnTo>
                      <a:pt x="44" y="50"/>
                    </a:lnTo>
                    <a:lnTo>
                      <a:pt x="46" y="52"/>
                    </a:lnTo>
                    <a:lnTo>
                      <a:pt x="49" y="52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9" y="50"/>
                    </a:lnTo>
                    <a:lnTo>
                      <a:pt x="46" y="50"/>
                    </a:lnTo>
                    <a:lnTo>
                      <a:pt x="44" y="50"/>
                    </a:lnTo>
                    <a:lnTo>
                      <a:pt x="46" y="52"/>
                    </a:lnTo>
                    <a:lnTo>
                      <a:pt x="44" y="48"/>
                    </a:lnTo>
                    <a:lnTo>
                      <a:pt x="38" y="48"/>
                    </a:lnTo>
                    <a:lnTo>
                      <a:pt x="42" y="52"/>
                    </a:lnTo>
                    <a:lnTo>
                      <a:pt x="42" y="50"/>
                    </a:lnTo>
                    <a:lnTo>
                      <a:pt x="40" y="50"/>
                    </a:lnTo>
                    <a:lnTo>
                      <a:pt x="40" y="48"/>
                    </a:lnTo>
                    <a:lnTo>
                      <a:pt x="40" y="47"/>
                    </a:lnTo>
                    <a:lnTo>
                      <a:pt x="40" y="45"/>
                    </a:lnTo>
                    <a:lnTo>
                      <a:pt x="38" y="45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8" y="43"/>
                    </a:lnTo>
                    <a:lnTo>
                      <a:pt x="37" y="43"/>
                    </a:lnTo>
                    <a:lnTo>
                      <a:pt x="37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39" name="Freeform 106"/>
              <p:cNvSpPr>
                <a:spLocks/>
              </p:cNvSpPr>
              <p:nvPr/>
            </p:nvSpPr>
            <p:spPr bwMode="auto">
              <a:xfrm>
                <a:off x="3830" y="2066"/>
                <a:ext cx="31" cy="26"/>
              </a:xfrm>
              <a:custGeom>
                <a:avLst/>
                <a:gdLst>
                  <a:gd name="T0" fmla="*/ 24 w 31"/>
                  <a:gd name="T1" fmla="*/ 11 h 26"/>
                  <a:gd name="T2" fmla="*/ 24 w 31"/>
                  <a:gd name="T3" fmla="*/ 9 h 26"/>
                  <a:gd name="T4" fmla="*/ 23 w 31"/>
                  <a:gd name="T5" fmla="*/ 16 h 26"/>
                  <a:gd name="T6" fmla="*/ 23 w 31"/>
                  <a:gd name="T7" fmla="*/ 19 h 26"/>
                  <a:gd name="T8" fmla="*/ 24 w 31"/>
                  <a:gd name="T9" fmla="*/ 18 h 26"/>
                  <a:gd name="T10" fmla="*/ 17 w 31"/>
                  <a:gd name="T11" fmla="*/ 21 h 26"/>
                  <a:gd name="T12" fmla="*/ 10 w 31"/>
                  <a:gd name="T13" fmla="*/ 24 h 26"/>
                  <a:gd name="T14" fmla="*/ 14 w 31"/>
                  <a:gd name="T15" fmla="*/ 19 h 26"/>
                  <a:gd name="T16" fmla="*/ 9 w 31"/>
                  <a:gd name="T17" fmla="*/ 21 h 26"/>
                  <a:gd name="T18" fmla="*/ 7 w 31"/>
                  <a:gd name="T19" fmla="*/ 18 h 26"/>
                  <a:gd name="T20" fmla="*/ 7 w 31"/>
                  <a:gd name="T21" fmla="*/ 16 h 26"/>
                  <a:gd name="T22" fmla="*/ 5 w 31"/>
                  <a:gd name="T23" fmla="*/ 14 h 26"/>
                  <a:gd name="T24" fmla="*/ 7 w 31"/>
                  <a:gd name="T25" fmla="*/ 11 h 26"/>
                  <a:gd name="T26" fmla="*/ 9 w 31"/>
                  <a:gd name="T27" fmla="*/ 9 h 26"/>
                  <a:gd name="T28" fmla="*/ 21 w 31"/>
                  <a:gd name="T29" fmla="*/ 11 h 26"/>
                  <a:gd name="T30" fmla="*/ 23 w 31"/>
                  <a:gd name="T31" fmla="*/ 7 h 26"/>
                  <a:gd name="T32" fmla="*/ 24 w 31"/>
                  <a:gd name="T33" fmla="*/ 9 h 26"/>
                  <a:gd name="T34" fmla="*/ 26 w 31"/>
                  <a:gd name="T35" fmla="*/ 5 h 26"/>
                  <a:gd name="T36" fmla="*/ 31 w 31"/>
                  <a:gd name="T37" fmla="*/ 4 h 26"/>
                  <a:gd name="T38" fmla="*/ 30 w 31"/>
                  <a:gd name="T39" fmla="*/ 7 h 26"/>
                  <a:gd name="T40" fmla="*/ 31 w 31"/>
                  <a:gd name="T41" fmla="*/ 4 h 26"/>
                  <a:gd name="T42" fmla="*/ 28 w 31"/>
                  <a:gd name="T43" fmla="*/ 0 h 26"/>
                  <a:gd name="T44" fmla="*/ 24 w 31"/>
                  <a:gd name="T45" fmla="*/ 4 h 26"/>
                  <a:gd name="T46" fmla="*/ 23 w 31"/>
                  <a:gd name="T47" fmla="*/ 2 h 26"/>
                  <a:gd name="T48" fmla="*/ 24 w 31"/>
                  <a:gd name="T49" fmla="*/ 2 h 26"/>
                  <a:gd name="T50" fmla="*/ 16 w 31"/>
                  <a:gd name="T51" fmla="*/ 7 h 26"/>
                  <a:gd name="T52" fmla="*/ 19 w 31"/>
                  <a:gd name="T53" fmla="*/ 4 h 26"/>
                  <a:gd name="T54" fmla="*/ 5 w 31"/>
                  <a:gd name="T55" fmla="*/ 5 h 26"/>
                  <a:gd name="T56" fmla="*/ 3 w 31"/>
                  <a:gd name="T57" fmla="*/ 7 h 26"/>
                  <a:gd name="T58" fmla="*/ 5 w 31"/>
                  <a:gd name="T59" fmla="*/ 7 h 26"/>
                  <a:gd name="T60" fmla="*/ 0 w 31"/>
                  <a:gd name="T61" fmla="*/ 16 h 26"/>
                  <a:gd name="T62" fmla="*/ 3 w 31"/>
                  <a:gd name="T63" fmla="*/ 21 h 26"/>
                  <a:gd name="T64" fmla="*/ 5 w 31"/>
                  <a:gd name="T65" fmla="*/ 24 h 26"/>
                  <a:gd name="T66" fmla="*/ 16 w 31"/>
                  <a:gd name="T67" fmla="*/ 24 h 26"/>
                  <a:gd name="T68" fmla="*/ 21 w 31"/>
                  <a:gd name="T69" fmla="*/ 23 h 26"/>
                  <a:gd name="T70" fmla="*/ 26 w 31"/>
                  <a:gd name="T71" fmla="*/ 24 h 26"/>
                  <a:gd name="T72" fmla="*/ 28 w 31"/>
                  <a:gd name="T73" fmla="*/ 21 h 26"/>
                  <a:gd name="T74" fmla="*/ 28 w 31"/>
                  <a:gd name="T75" fmla="*/ 19 h 26"/>
                  <a:gd name="T76" fmla="*/ 28 w 31"/>
                  <a:gd name="T77" fmla="*/ 14 h 26"/>
                  <a:gd name="T78" fmla="*/ 31 w 31"/>
                  <a:gd name="T7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1" h="26">
                    <a:moveTo>
                      <a:pt x="24" y="4"/>
                    </a:moveTo>
                    <a:lnTo>
                      <a:pt x="24" y="11"/>
                    </a:lnTo>
                    <a:lnTo>
                      <a:pt x="28" y="7"/>
                    </a:lnTo>
                    <a:lnTo>
                      <a:pt x="24" y="9"/>
                    </a:lnTo>
                    <a:lnTo>
                      <a:pt x="24" y="16"/>
                    </a:lnTo>
                    <a:lnTo>
                      <a:pt x="23" y="16"/>
                    </a:lnTo>
                    <a:lnTo>
                      <a:pt x="21" y="21"/>
                    </a:lnTo>
                    <a:lnTo>
                      <a:pt x="23" y="19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2" y="21"/>
                    </a:lnTo>
                    <a:lnTo>
                      <a:pt x="10" y="24"/>
                    </a:lnTo>
                    <a:lnTo>
                      <a:pt x="16" y="23"/>
                    </a:lnTo>
                    <a:lnTo>
                      <a:pt x="14" y="19"/>
                    </a:lnTo>
                    <a:lnTo>
                      <a:pt x="7" y="19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7" y="16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14" y="11"/>
                    </a:lnTo>
                    <a:lnTo>
                      <a:pt x="21" y="11"/>
                    </a:lnTo>
                    <a:lnTo>
                      <a:pt x="21" y="9"/>
                    </a:lnTo>
                    <a:lnTo>
                      <a:pt x="23" y="7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8" y="7"/>
                    </a:lnTo>
                    <a:lnTo>
                      <a:pt x="31" y="4"/>
                    </a:lnTo>
                    <a:lnTo>
                      <a:pt x="28" y="7"/>
                    </a:lnTo>
                    <a:lnTo>
                      <a:pt x="30" y="7"/>
                    </a:lnTo>
                    <a:lnTo>
                      <a:pt x="24" y="4"/>
                    </a:lnTo>
                    <a:lnTo>
                      <a:pt x="31" y="4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4"/>
                    </a:lnTo>
                    <a:lnTo>
                      <a:pt x="28" y="0"/>
                    </a:lnTo>
                    <a:lnTo>
                      <a:pt x="23" y="2"/>
                    </a:lnTo>
                    <a:lnTo>
                      <a:pt x="21" y="5"/>
                    </a:lnTo>
                    <a:lnTo>
                      <a:pt x="24" y="2"/>
                    </a:lnTo>
                    <a:lnTo>
                      <a:pt x="17" y="4"/>
                    </a:lnTo>
                    <a:lnTo>
                      <a:pt x="16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4" y="4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2" y="11"/>
                    </a:lnTo>
                    <a:lnTo>
                      <a:pt x="5" y="7"/>
                    </a:lnTo>
                    <a:lnTo>
                      <a:pt x="2" y="9"/>
                    </a:lnTo>
                    <a:lnTo>
                      <a:pt x="0" y="16"/>
                    </a:lnTo>
                    <a:lnTo>
                      <a:pt x="2" y="21"/>
                    </a:lnTo>
                    <a:lnTo>
                      <a:pt x="3" y="21"/>
                    </a:lnTo>
                    <a:lnTo>
                      <a:pt x="2" y="23"/>
                    </a:lnTo>
                    <a:lnTo>
                      <a:pt x="5" y="24"/>
                    </a:lnTo>
                    <a:lnTo>
                      <a:pt x="5" y="26"/>
                    </a:lnTo>
                    <a:lnTo>
                      <a:pt x="16" y="24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3"/>
                    </a:lnTo>
                    <a:lnTo>
                      <a:pt x="28" y="21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31" y="11"/>
                    </a:lnTo>
                    <a:lnTo>
                      <a:pt x="31" y="4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0" name="Freeform 107"/>
              <p:cNvSpPr>
                <a:spLocks noEditPoints="1"/>
              </p:cNvSpPr>
              <p:nvPr/>
            </p:nvSpPr>
            <p:spPr bwMode="auto">
              <a:xfrm>
                <a:off x="3879" y="2046"/>
                <a:ext cx="42" cy="63"/>
              </a:xfrm>
              <a:custGeom>
                <a:avLst/>
                <a:gdLst>
                  <a:gd name="T0" fmla="*/ 42 w 42"/>
                  <a:gd name="T1" fmla="*/ 0 h 63"/>
                  <a:gd name="T2" fmla="*/ 35 w 42"/>
                  <a:gd name="T3" fmla="*/ 0 h 63"/>
                  <a:gd name="T4" fmla="*/ 35 w 42"/>
                  <a:gd name="T5" fmla="*/ 8 h 63"/>
                  <a:gd name="T6" fmla="*/ 33 w 42"/>
                  <a:gd name="T7" fmla="*/ 5 h 63"/>
                  <a:gd name="T8" fmla="*/ 30 w 42"/>
                  <a:gd name="T9" fmla="*/ 1 h 63"/>
                  <a:gd name="T10" fmla="*/ 19 w 42"/>
                  <a:gd name="T11" fmla="*/ 0 h 63"/>
                  <a:gd name="T12" fmla="*/ 12 w 42"/>
                  <a:gd name="T13" fmla="*/ 1 h 63"/>
                  <a:gd name="T14" fmla="*/ 5 w 42"/>
                  <a:gd name="T15" fmla="*/ 7 h 63"/>
                  <a:gd name="T16" fmla="*/ 2 w 42"/>
                  <a:gd name="T17" fmla="*/ 15 h 63"/>
                  <a:gd name="T18" fmla="*/ 0 w 42"/>
                  <a:gd name="T19" fmla="*/ 24 h 63"/>
                  <a:gd name="T20" fmla="*/ 2 w 42"/>
                  <a:gd name="T21" fmla="*/ 32 h 63"/>
                  <a:gd name="T22" fmla="*/ 5 w 42"/>
                  <a:gd name="T23" fmla="*/ 41 h 63"/>
                  <a:gd name="T24" fmla="*/ 12 w 42"/>
                  <a:gd name="T25" fmla="*/ 46 h 63"/>
                  <a:gd name="T26" fmla="*/ 19 w 42"/>
                  <a:gd name="T27" fmla="*/ 48 h 63"/>
                  <a:gd name="T28" fmla="*/ 30 w 42"/>
                  <a:gd name="T29" fmla="*/ 46 h 63"/>
                  <a:gd name="T30" fmla="*/ 33 w 42"/>
                  <a:gd name="T31" fmla="*/ 43 h 63"/>
                  <a:gd name="T32" fmla="*/ 35 w 42"/>
                  <a:gd name="T33" fmla="*/ 39 h 63"/>
                  <a:gd name="T34" fmla="*/ 35 w 42"/>
                  <a:gd name="T35" fmla="*/ 44 h 63"/>
                  <a:gd name="T36" fmla="*/ 32 w 42"/>
                  <a:gd name="T37" fmla="*/ 53 h 63"/>
                  <a:gd name="T38" fmla="*/ 19 w 42"/>
                  <a:gd name="T39" fmla="*/ 56 h 63"/>
                  <a:gd name="T40" fmla="*/ 12 w 42"/>
                  <a:gd name="T41" fmla="*/ 53 h 63"/>
                  <a:gd name="T42" fmla="*/ 11 w 42"/>
                  <a:gd name="T43" fmla="*/ 51 h 63"/>
                  <a:gd name="T44" fmla="*/ 9 w 42"/>
                  <a:gd name="T45" fmla="*/ 46 h 63"/>
                  <a:gd name="T46" fmla="*/ 2 w 42"/>
                  <a:gd name="T47" fmla="*/ 46 h 63"/>
                  <a:gd name="T48" fmla="*/ 4 w 42"/>
                  <a:gd name="T49" fmla="*/ 53 h 63"/>
                  <a:gd name="T50" fmla="*/ 7 w 42"/>
                  <a:gd name="T51" fmla="*/ 58 h 63"/>
                  <a:gd name="T52" fmla="*/ 12 w 42"/>
                  <a:gd name="T53" fmla="*/ 62 h 63"/>
                  <a:gd name="T54" fmla="*/ 19 w 42"/>
                  <a:gd name="T55" fmla="*/ 63 h 63"/>
                  <a:gd name="T56" fmla="*/ 30 w 42"/>
                  <a:gd name="T57" fmla="*/ 62 h 63"/>
                  <a:gd name="T58" fmla="*/ 37 w 42"/>
                  <a:gd name="T59" fmla="*/ 58 h 63"/>
                  <a:gd name="T60" fmla="*/ 40 w 42"/>
                  <a:gd name="T61" fmla="*/ 51 h 63"/>
                  <a:gd name="T62" fmla="*/ 42 w 42"/>
                  <a:gd name="T63" fmla="*/ 44 h 63"/>
                  <a:gd name="T64" fmla="*/ 42 w 42"/>
                  <a:gd name="T65" fmla="*/ 0 h 63"/>
                  <a:gd name="T66" fmla="*/ 21 w 42"/>
                  <a:gd name="T67" fmla="*/ 7 h 63"/>
                  <a:gd name="T68" fmla="*/ 28 w 42"/>
                  <a:gd name="T69" fmla="*/ 7 h 63"/>
                  <a:gd name="T70" fmla="*/ 32 w 42"/>
                  <a:gd name="T71" fmla="*/ 10 h 63"/>
                  <a:gd name="T72" fmla="*/ 37 w 42"/>
                  <a:gd name="T73" fmla="*/ 24 h 63"/>
                  <a:gd name="T74" fmla="*/ 32 w 42"/>
                  <a:gd name="T75" fmla="*/ 38 h 63"/>
                  <a:gd name="T76" fmla="*/ 28 w 42"/>
                  <a:gd name="T77" fmla="*/ 39 h 63"/>
                  <a:gd name="T78" fmla="*/ 21 w 42"/>
                  <a:gd name="T79" fmla="*/ 41 h 63"/>
                  <a:gd name="T80" fmla="*/ 11 w 42"/>
                  <a:gd name="T81" fmla="*/ 36 h 63"/>
                  <a:gd name="T82" fmla="*/ 7 w 42"/>
                  <a:gd name="T83" fmla="*/ 24 h 63"/>
                  <a:gd name="T84" fmla="*/ 11 w 42"/>
                  <a:gd name="T85" fmla="*/ 12 h 63"/>
                  <a:gd name="T86" fmla="*/ 21 w 42"/>
                  <a:gd name="T8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2" h="63">
                    <a:moveTo>
                      <a:pt x="42" y="0"/>
                    </a:moveTo>
                    <a:lnTo>
                      <a:pt x="35" y="0"/>
                    </a:lnTo>
                    <a:lnTo>
                      <a:pt x="35" y="8"/>
                    </a:lnTo>
                    <a:lnTo>
                      <a:pt x="33" y="5"/>
                    </a:lnTo>
                    <a:lnTo>
                      <a:pt x="30" y="1"/>
                    </a:lnTo>
                    <a:lnTo>
                      <a:pt x="19" y="0"/>
                    </a:lnTo>
                    <a:lnTo>
                      <a:pt x="12" y="1"/>
                    </a:lnTo>
                    <a:lnTo>
                      <a:pt x="5" y="7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41"/>
                    </a:lnTo>
                    <a:lnTo>
                      <a:pt x="12" y="46"/>
                    </a:lnTo>
                    <a:lnTo>
                      <a:pt x="19" y="48"/>
                    </a:lnTo>
                    <a:lnTo>
                      <a:pt x="30" y="46"/>
                    </a:lnTo>
                    <a:lnTo>
                      <a:pt x="33" y="43"/>
                    </a:lnTo>
                    <a:lnTo>
                      <a:pt x="35" y="39"/>
                    </a:lnTo>
                    <a:lnTo>
                      <a:pt x="35" y="44"/>
                    </a:lnTo>
                    <a:lnTo>
                      <a:pt x="32" y="53"/>
                    </a:lnTo>
                    <a:lnTo>
                      <a:pt x="19" y="56"/>
                    </a:lnTo>
                    <a:lnTo>
                      <a:pt x="12" y="53"/>
                    </a:lnTo>
                    <a:lnTo>
                      <a:pt x="11" y="51"/>
                    </a:lnTo>
                    <a:lnTo>
                      <a:pt x="9" y="46"/>
                    </a:lnTo>
                    <a:lnTo>
                      <a:pt x="2" y="46"/>
                    </a:lnTo>
                    <a:lnTo>
                      <a:pt x="4" y="53"/>
                    </a:lnTo>
                    <a:lnTo>
                      <a:pt x="7" y="58"/>
                    </a:lnTo>
                    <a:lnTo>
                      <a:pt x="12" y="62"/>
                    </a:lnTo>
                    <a:lnTo>
                      <a:pt x="19" y="63"/>
                    </a:lnTo>
                    <a:lnTo>
                      <a:pt x="30" y="62"/>
                    </a:lnTo>
                    <a:lnTo>
                      <a:pt x="37" y="58"/>
                    </a:lnTo>
                    <a:lnTo>
                      <a:pt x="40" y="51"/>
                    </a:lnTo>
                    <a:lnTo>
                      <a:pt x="42" y="44"/>
                    </a:lnTo>
                    <a:lnTo>
                      <a:pt x="42" y="0"/>
                    </a:lnTo>
                    <a:close/>
                    <a:moveTo>
                      <a:pt x="21" y="7"/>
                    </a:moveTo>
                    <a:lnTo>
                      <a:pt x="28" y="7"/>
                    </a:lnTo>
                    <a:lnTo>
                      <a:pt x="32" y="10"/>
                    </a:lnTo>
                    <a:lnTo>
                      <a:pt x="37" y="24"/>
                    </a:lnTo>
                    <a:lnTo>
                      <a:pt x="32" y="38"/>
                    </a:lnTo>
                    <a:lnTo>
                      <a:pt x="28" y="39"/>
                    </a:lnTo>
                    <a:lnTo>
                      <a:pt x="21" y="41"/>
                    </a:lnTo>
                    <a:lnTo>
                      <a:pt x="11" y="36"/>
                    </a:lnTo>
                    <a:lnTo>
                      <a:pt x="7" y="24"/>
                    </a:lnTo>
                    <a:lnTo>
                      <a:pt x="11" y="12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1" name="Freeform 108"/>
              <p:cNvSpPr>
                <a:spLocks/>
              </p:cNvSpPr>
              <p:nvPr/>
            </p:nvSpPr>
            <p:spPr bwMode="auto">
              <a:xfrm>
                <a:off x="3876" y="2042"/>
                <a:ext cx="49" cy="69"/>
              </a:xfrm>
              <a:custGeom>
                <a:avLst/>
                <a:gdLst>
                  <a:gd name="T0" fmla="*/ 35 w 49"/>
                  <a:gd name="T1" fmla="*/ 2 h 69"/>
                  <a:gd name="T2" fmla="*/ 40 w 49"/>
                  <a:gd name="T3" fmla="*/ 9 h 69"/>
                  <a:gd name="T4" fmla="*/ 33 w 49"/>
                  <a:gd name="T5" fmla="*/ 2 h 69"/>
                  <a:gd name="T6" fmla="*/ 12 w 49"/>
                  <a:gd name="T7" fmla="*/ 2 h 69"/>
                  <a:gd name="T8" fmla="*/ 7 w 49"/>
                  <a:gd name="T9" fmla="*/ 5 h 69"/>
                  <a:gd name="T10" fmla="*/ 5 w 49"/>
                  <a:gd name="T11" fmla="*/ 11 h 69"/>
                  <a:gd name="T12" fmla="*/ 0 w 49"/>
                  <a:gd name="T13" fmla="*/ 38 h 69"/>
                  <a:gd name="T14" fmla="*/ 3 w 49"/>
                  <a:gd name="T15" fmla="*/ 45 h 69"/>
                  <a:gd name="T16" fmla="*/ 8 w 49"/>
                  <a:gd name="T17" fmla="*/ 48 h 69"/>
                  <a:gd name="T18" fmla="*/ 19 w 49"/>
                  <a:gd name="T19" fmla="*/ 54 h 69"/>
                  <a:gd name="T20" fmla="*/ 33 w 49"/>
                  <a:gd name="T21" fmla="*/ 54 h 69"/>
                  <a:gd name="T22" fmla="*/ 36 w 49"/>
                  <a:gd name="T23" fmla="*/ 48 h 69"/>
                  <a:gd name="T24" fmla="*/ 42 w 49"/>
                  <a:gd name="T25" fmla="*/ 43 h 69"/>
                  <a:gd name="T26" fmla="*/ 35 w 49"/>
                  <a:gd name="T27" fmla="*/ 47 h 69"/>
                  <a:gd name="T28" fmla="*/ 33 w 49"/>
                  <a:gd name="T29" fmla="*/ 55 h 69"/>
                  <a:gd name="T30" fmla="*/ 28 w 49"/>
                  <a:gd name="T31" fmla="*/ 57 h 69"/>
                  <a:gd name="T32" fmla="*/ 22 w 49"/>
                  <a:gd name="T33" fmla="*/ 55 h 69"/>
                  <a:gd name="T34" fmla="*/ 17 w 49"/>
                  <a:gd name="T35" fmla="*/ 55 h 69"/>
                  <a:gd name="T36" fmla="*/ 15 w 49"/>
                  <a:gd name="T37" fmla="*/ 52 h 69"/>
                  <a:gd name="T38" fmla="*/ 14 w 49"/>
                  <a:gd name="T39" fmla="*/ 48 h 69"/>
                  <a:gd name="T40" fmla="*/ 1 w 49"/>
                  <a:gd name="T41" fmla="*/ 48 h 69"/>
                  <a:gd name="T42" fmla="*/ 5 w 49"/>
                  <a:gd name="T43" fmla="*/ 62 h 69"/>
                  <a:gd name="T44" fmla="*/ 8 w 49"/>
                  <a:gd name="T45" fmla="*/ 64 h 69"/>
                  <a:gd name="T46" fmla="*/ 19 w 49"/>
                  <a:gd name="T47" fmla="*/ 69 h 69"/>
                  <a:gd name="T48" fmla="*/ 35 w 49"/>
                  <a:gd name="T49" fmla="*/ 67 h 69"/>
                  <a:gd name="T50" fmla="*/ 40 w 49"/>
                  <a:gd name="T51" fmla="*/ 66 h 69"/>
                  <a:gd name="T52" fmla="*/ 47 w 49"/>
                  <a:gd name="T53" fmla="*/ 57 h 69"/>
                  <a:gd name="T54" fmla="*/ 49 w 49"/>
                  <a:gd name="T55" fmla="*/ 4 h 69"/>
                  <a:gd name="T56" fmla="*/ 42 w 49"/>
                  <a:gd name="T57" fmla="*/ 48 h 69"/>
                  <a:gd name="T58" fmla="*/ 38 w 49"/>
                  <a:gd name="T59" fmla="*/ 55 h 69"/>
                  <a:gd name="T60" fmla="*/ 40 w 49"/>
                  <a:gd name="T61" fmla="*/ 59 h 69"/>
                  <a:gd name="T62" fmla="*/ 31 w 49"/>
                  <a:gd name="T63" fmla="*/ 64 h 69"/>
                  <a:gd name="T64" fmla="*/ 22 w 49"/>
                  <a:gd name="T65" fmla="*/ 62 h 69"/>
                  <a:gd name="T66" fmla="*/ 12 w 49"/>
                  <a:gd name="T67" fmla="*/ 60 h 69"/>
                  <a:gd name="T68" fmla="*/ 8 w 49"/>
                  <a:gd name="T69" fmla="*/ 59 h 69"/>
                  <a:gd name="T70" fmla="*/ 5 w 49"/>
                  <a:gd name="T71" fmla="*/ 54 h 69"/>
                  <a:gd name="T72" fmla="*/ 12 w 49"/>
                  <a:gd name="T73" fmla="*/ 59 h 69"/>
                  <a:gd name="T74" fmla="*/ 15 w 49"/>
                  <a:gd name="T75" fmla="*/ 60 h 69"/>
                  <a:gd name="T76" fmla="*/ 21 w 49"/>
                  <a:gd name="T77" fmla="*/ 62 h 69"/>
                  <a:gd name="T78" fmla="*/ 31 w 49"/>
                  <a:gd name="T79" fmla="*/ 59 h 69"/>
                  <a:gd name="T80" fmla="*/ 38 w 49"/>
                  <a:gd name="T81" fmla="*/ 57 h 69"/>
                  <a:gd name="T82" fmla="*/ 38 w 49"/>
                  <a:gd name="T83" fmla="*/ 52 h 69"/>
                  <a:gd name="T84" fmla="*/ 40 w 49"/>
                  <a:gd name="T85" fmla="*/ 42 h 69"/>
                  <a:gd name="T86" fmla="*/ 36 w 49"/>
                  <a:gd name="T87" fmla="*/ 42 h 69"/>
                  <a:gd name="T88" fmla="*/ 35 w 49"/>
                  <a:gd name="T89" fmla="*/ 42 h 69"/>
                  <a:gd name="T90" fmla="*/ 31 w 49"/>
                  <a:gd name="T91" fmla="*/ 47 h 69"/>
                  <a:gd name="T92" fmla="*/ 19 w 49"/>
                  <a:gd name="T93" fmla="*/ 52 h 69"/>
                  <a:gd name="T94" fmla="*/ 15 w 49"/>
                  <a:gd name="T95" fmla="*/ 47 h 69"/>
                  <a:gd name="T96" fmla="*/ 12 w 49"/>
                  <a:gd name="T97" fmla="*/ 45 h 69"/>
                  <a:gd name="T98" fmla="*/ 7 w 49"/>
                  <a:gd name="T99" fmla="*/ 40 h 69"/>
                  <a:gd name="T100" fmla="*/ 7 w 49"/>
                  <a:gd name="T101" fmla="*/ 19 h 69"/>
                  <a:gd name="T102" fmla="*/ 8 w 49"/>
                  <a:gd name="T103" fmla="*/ 12 h 69"/>
                  <a:gd name="T104" fmla="*/ 12 w 49"/>
                  <a:gd name="T105" fmla="*/ 9 h 69"/>
                  <a:gd name="T106" fmla="*/ 22 w 49"/>
                  <a:gd name="T107" fmla="*/ 7 h 69"/>
                  <a:gd name="T108" fmla="*/ 33 w 49"/>
                  <a:gd name="T109" fmla="*/ 7 h 69"/>
                  <a:gd name="T110" fmla="*/ 36 w 49"/>
                  <a:gd name="T111" fmla="*/ 14 h 69"/>
                  <a:gd name="T112" fmla="*/ 36 w 49"/>
                  <a:gd name="T113" fmla="*/ 16 h 69"/>
                  <a:gd name="T114" fmla="*/ 42 w 49"/>
                  <a:gd name="T115" fmla="*/ 14 h 69"/>
                  <a:gd name="T116" fmla="*/ 45 w 49"/>
                  <a:gd name="T117" fmla="*/ 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69">
                    <a:moveTo>
                      <a:pt x="45" y="0"/>
                    </a:moveTo>
                    <a:lnTo>
                      <a:pt x="36" y="0"/>
                    </a:lnTo>
                    <a:lnTo>
                      <a:pt x="36" y="2"/>
                    </a:lnTo>
                    <a:lnTo>
                      <a:pt x="35" y="2"/>
                    </a:lnTo>
                    <a:lnTo>
                      <a:pt x="35" y="12"/>
                    </a:lnTo>
                    <a:lnTo>
                      <a:pt x="42" y="12"/>
                    </a:lnTo>
                    <a:lnTo>
                      <a:pt x="40" y="11"/>
                    </a:lnTo>
                    <a:lnTo>
                      <a:pt x="40" y="9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6" y="4"/>
                    </a:lnTo>
                    <a:lnTo>
                      <a:pt x="33" y="2"/>
                    </a:lnTo>
                    <a:lnTo>
                      <a:pt x="35" y="4"/>
                    </a:lnTo>
                    <a:lnTo>
                      <a:pt x="33" y="0"/>
                    </a:lnTo>
                    <a:lnTo>
                      <a:pt x="22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5" y="11"/>
                    </a:lnTo>
                    <a:lnTo>
                      <a:pt x="8" y="7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0" y="38"/>
                    </a:lnTo>
                    <a:lnTo>
                      <a:pt x="1" y="40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3" y="45"/>
                    </a:lnTo>
                    <a:lnTo>
                      <a:pt x="7" y="47"/>
                    </a:lnTo>
                    <a:lnTo>
                      <a:pt x="5" y="45"/>
                    </a:lnTo>
                    <a:lnTo>
                      <a:pt x="7" y="48"/>
                    </a:lnTo>
                    <a:lnTo>
                      <a:pt x="8" y="48"/>
                    </a:lnTo>
                    <a:lnTo>
                      <a:pt x="8" y="50"/>
                    </a:lnTo>
                    <a:lnTo>
                      <a:pt x="12" y="50"/>
                    </a:lnTo>
                    <a:lnTo>
                      <a:pt x="12" y="52"/>
                    </a:lnTo>
                    <a:lnTo>
                      <a:pt x="19" y="54"/>
                    </a:lnTo>
                    <a:lnTo>
                      <a:pt x="21" y="54"/>
                    </a:lnTo>
                    <a:lnTo>
                      <a:pt x="26" y="52"/>
                    </a:lnTo>
                    <a:lnTo>
                      <a:pt x="24" y="52"/>
                    </a:lnTo>
                    <a:lnTo>
                      <a:pt x="33" y="54"/>
                    </a:lnTo>
                    <a:lnTo>
                      <a:pt x="36" y="50"/>
                    </a:lnTo>
                    <a:lnTo>
                      <a:pt x="35" y="50"/>
                    </a:lnTo>
                    <a:lnTo>
                      <a:pt x="36" y="50"/>
                    </a:lnTo>
                    <a:lnTo>
                      <a:pt x="36" y="48"/>
                    </a:lnTo>
                    <a:lnTo>
                      <a:pt x="38" y="48"/>
                    </a:lnTo>
                    <a:lnTo>
                      <a:pt x="38" y="45"/>
                    </a:lnTo>
                    <a:lnTo>
                      <a:pt x="38" y="47"/>
                    </a:lnTo>
                    <a:lnTo>
                      <a:pt x="42" y="43"/>
                    </a:lnTo>
                    <a:lnTo>
                      <a:pt x="35" y="43"/>
                    </a:lnTo>
                    <a:lnTo>
                      <a:pt x="35" y="48"/>
                    </a:lnTo>
                    <a:lnTo>
                      <a:pt x="38" y="45"/>
                    </a:lnTo>
                    <a:lnTo>
                      <a:pt x="35" y="47"/>
                    </a:lnTo>
                    <a:lnTo>
                      <a:pt x="35" y="52"/>
                    </a:lnTo>
                    <a:lnTo>
                      <a:pt x="33" y="52"/>
                    </a:lnTo>
                    <a:lnTo>
                      <a:pt x="31" y="57"/>
                    </a:lnTo>
                    <a:lnTo>
                      <a:pt x="33" y="55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28" y="55"/>
                    </a:lnTo>
                    <a:lnTo>
                      <a:pt x="28" y="57"/>
                    </a:lnTo>
                    <a:lnTo>
                      <a:pt x="21" y="57"/>
                    </a:lnTo>
                    <a:lnTo>
                      <a:pt x="19" y="60"/>
                    </a:lnTo>
                    <a:lnTo>
                      <a:pt x="24" y="59"/>
                    </a:lnTo>
                    <a:lnTo>
                      <a:pt x="22" y="55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5" y="54"/>
                    </a:lnTo>
                    <a:lnTo>
                      <a:pt x="17" y="55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5"/>
                    </a:lnTo>
                    <a:lnTo>
                      <a:pt x="15" y="52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48"/>
                    </a:lnTo>
                    <a:lnTo>
                      <a:pt x="14" y="48"/>
                    </a:lnTo>
                    <a:lnTo>
                      <a:pt x="14" y="47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1" y="48"/>
                    </a:lnTo>
                    <a:lnTo>
                      <a:pt x="1" y="50"/>
                    </a:lnTo>
                    <a:lnTo>
                      <a:pt x="3" y="59"/>
                    </a:lnTo>
                    <a:lnTo>
                      <a:pt x="5" y="59"/>
                    </a:lnTo>
                    <a:lnTo>
                      <a:pt x="5" y="62"/>
                    </a:lnTo>
                    <a:lnTo>
                      <a:pt x="7" y="64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8" y="64"/>
                    </a:lnTo>
                    <a:lnTo>
                      <a:pt x="10" y="67"/>
                    </a:lnTo>
                    <a:lnTo>
                      <a:pt x="12" y="66"/>
                    </a:lnTo>
                    <a:lnTo>
                      <a:pt x="12" y="67"/>
                    </a:lnTo>
                    <a:lnTo>
                      <a:pt x="19" y="69"/>
                    </a:lnTo>
                    <a:lnTo>
                      <a:pt x="21" y="69"/>
                    </a:lnTo>
                    <a:lnTo>
                      <a:pt x="26" y="67"/>
                    </a:lnTo>
                    <a:lnTo>
                      <a:pt x="24" y="67"/>
                    </a:lnTo>
                    <a:lnTo>
                      <a:pt x="35" y="67"/>
                    </a:lnTo>
                    <a:lnTo>
                      <a:pt x="35" y="66"/>
                    </a:lnTo>
                    <a:lnTo>
                      <a:pt x="38" y="66"/>
                    </a:lnTo>
                    <a:lnTo>
                      <a:pt x="38" y="64"/>
                    </a:lnTo>
                    <a:lnTo>
                      <a:pt x="40" y="66"/>
                    </a:lnTo>
                    <a:lnTo>
                      <a:pt x="43" y="62"/>
                    </a:lnTo>
                    <a:lnTo>
                      <a:pt x="42" y="60"/>
                    </a:lnTo>
                    <a:lnTo>
                      <a:pt x="43" y="60"/>
                    </a:lnTo>
                    <a:lnTo>
                      <a:pt x="47" y="57"/>
                    </a:lnTo>
                    <a:lnTo>
                      <a:pt x="45" y="50"/>
                    </a:lnTo>
                    <a:lnTo>
                      <a:pt x="45" y="52"/>
                    </a:lnTo>
                    <a:lnTo>
                      <a:pt x="49" y="48"/>
                    </a:lnTo>
                    <a:lnTo>
                      <a:pt x="49" y="4"/>
                    </a:lnTo>
                    <a:lnTo>
                      <a:pt x="45" y="0"/>
                    </a:lnTo>
                    <a:lnTo>
                      <a:pt x="45" y="7"/>
                    </a:lnTo>
                    <a:lnTo>
                      <a:pt x="42" y="4"/>
                    </a:lnTo>
                    <a:lnTo>
                      <a:pt x="42" y="48"/>
                    </a:lnTo>
                    <a:lnTo>
                      <a:pt x="45" y="45"/>
                    </a:lnTo>
                    <a:lnTo>
                      <a:pt x="42" y="47"/>
                    </a:lnTo>
                    <a:lnTo>
                      <a:pt x="40" y="54"/>
                    </a:lnTo>
                    <a:lnTo>
                      <a:pt x="38" y="55"/>
                    </a:lnTo>
                    <a:lnTo>
                      <a:pt x="40" y="57"/>
                    </a:lnTo>
                    <a:lnTo>
                      <a:pt x="38" y="57"/>
                    </a:lnTo>
                    <a:lnTo>
                      <a:pt x="36" y="62"/>
                    </a:lnTo>
                    <a:lnTo>
                      <a:pt x="40" y="59"/>
                    </a:lnTo>
                    <a:lnTo>
                      <a:pt x="35" y="60"/>
                    </a:lnTo>
                    <a:lnTo>
                      <a:pt x="35" y="62"/>
                    </a:lnTo>
                    <a:lnTo>
                      <a:pt x="31" y="62"/>
                    </a:lnTo>
                    <a:lnTo>
                      <a:pt x="31" y="64"/>
                    </a:lnTo>
                    <a:lnTo>
                      <a:pt x="21" y="64"/>
                    </a:lnTo>
                    <a:lnTo>
                      <a:pt x="19" y="67"/>
                    </a:lnTo>
                    <a:lnTo>
                      <a:pt x="24" y="66"/>
                    </a:lnTo>
                    <a:lnTo>
                      <a:pt x="22" y="62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4" y="60"/>
                    </a:lnTo>
                    <a:lnTo>
                      <a:pt x="12" y="60"/>
                    </a:lnTo>
                    <a:lnTo>
                      <a:pt x="12" y="59"/>
                    </a:lnTo>
                    <a:lnTo>
                      <a:pt x="12" y="60"/>
                    </a:lnTo>
                    <a:lnTo>
                      <a:pt x="10" y="57"/>
                    </a:lnTo>
                    <a:lnTo>
                      <a:pt x="8" y="59"/>
                    </a:lnTo>
                    <a:lnTo>
                      <a:pt x="8" y="55"/>
                    </a:lnTo>
                    <a:lnTo>
                      <a:pt x="7" y="55"/>
                    </a:lnTo>
                    <a:lnTo>
                      <a:pt x="8" y="50"/>
                    </a:lnTo>
                    <a:lnTo>
                      <a:pt x="5" y="54"/>
                    </a:lnTo>
                    <a:lnTo>
                      <a:pt x="12" y="54"/>
                    </a:lnTo>
                    <a:lnTo>
                      <a:pt x="8" y="50"/>
                    </a:lnTo>
                    <a:lnTo>
                      <a:pt x="10" y="57"/>
                    </a:lnTo>
                    <a:lnTo>
                      <a:pt x="12" y="59"/>
                    </a:lnTo>
                    <a:lnTo>
                      <a:pt x="14" y="59"/>
                    </a:lnTo>
                    <a:lnTo>
                      <a:pt x="15" y="60"/>
                    </a:lnTo>
                    <a:lnTo>
                      <a:pt x="14" y="59"/>
                    </a:lnTo>
                    <a:lnTo>
                      <a:pt x="15" y="60"/>
                    </a:lnTo>
                    <a:lnTo>
                      <a:pt x="15" y="59"/>
                    </a:lnTo>
                    <a:lnTo>
                      <a:pt x="15" y="60"/>
                    </a:lnTo>
                    <a:lnTo>
                      <a:pt x="19" y="62"/>
                    </a:lnTo>
                    <a:lnTo>
                      <a:pt x="21" y="62"/>
                    </a:lnTo>
                    <a:lnTo>
                      <a:pt x="26" y="60"/>
                    </a:lnTo>
                    <a:lnTo>
                      <a:pt x="24" y="60"/>
                    </a:lnTo>
                    <a:lnTo>
                      <a:pt x="31" y="60"/>
                    </a:lnTo>
                    <a:lnTo>
                      <a:pt x="31" y="59"/>
                    </a:lnTo>
                    <a:lnTo>
                      <a:pt x="35" y="60"/>
                    </a:lnTo>
                    <a:lnTo>
                      <a:pt x="36" y="60"/>
                    </a:lnTo>
                    <a:lnTo>
                      <a:pt x="36" y="59"/>
                    </a:lnTo>
                    <a:lnTo>
                      <a:pt x="38" y="57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38" y="50"/>
                    </a:lnTo>
                    <a:lnTo>
                      <a:pt x="38" y="52"/>
                    </a:lnTo>
                    <a:lnTo>
                      <a:pt x="42" y="48"/>
                    </a:lnTo>
                    <a:lnTo>
                      <a:pt x="42" y="43"/>
                    </a:lnTo>
                    <a:lnTo>
                      <a:pt x="42" y="42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38" y="40"/>
                    </a:lnTo>
                    <a:lnTo>
                      <a:pt x="36" y="40"/>
                    </a:lnTo>
                    <a:lnTo>
                      <a:pt x="36" y="42"/>
                    </a:lnTo>
                    <a:lnTo>
                      <a:pt x="35" y="42"/>
                    </a:lnTo>
                    <a:lnTo>
                      <a:pt x="35" y="43"/>
                    </a:lnTo>
                    <a:lnTo>
                      <a:pt x="38" y="40"/>
                    </a:lnTo>
                    <a:lnTo>
                      <a:pt x="35" y="42"/>
                    </a:lnTo>
                    <a:lnTo>
                      <a:pt x="35" y="45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1" y="47"/>
                    </a:lnTo>
                    <a:lnTo>
                      <a:pt x="29" y="50"/>
                    </a:lnTo>
                    <a:lnTo>
                      <a:pt x="33" y="47"/>
                    </a:lnTo>
                    <a:lnTo>
                      <a:pt x="21" y="48"/>
                    </a:lnTo>
                    <a:lnTo>
                      <a:pt x="19" y="52"/>
                    </a:lnTo>
                    <a:lnTo>
                      <a:pt x="24" y="50"/>
                    </a:lnTo>
                    <a:lnTo>
                      <a:pt x="22" y="47"/>
                    </a:lnTo>
                    <a:lnTo>
                      <a:pt x="15" y="48"/>
                    </a:lnTo>
                    <a:lnTo>
                      <a:pt x="15" y="47"/>
                    </a:lnTo>
                    <a:lnTo>
                      <a:pt x="12" y="47"/>
                    </a:lnTo>
                    <a:lnTo>
                      <a:pt x="12" y="45"/>
                    </a:lnTo>
                    <a:lnTo>
                      <a:pt x="10" y="45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10" y="42"/>
                    </a:lnTo>
                    <a:lnTo>
                      <a:pt x="8" y="40"/>
                    </a:lnTo>
                    <a:lnTo>
                      <a:pt x="7" y="40"/>
                    </a:lnTo>
                    <a:lnTo>
                      <a:pt x="8" y="36"/>
                    </a:lnTo>
                    <a:lnTo>
                      <a:pt x="7" y="35"/>
                    </a:lnTo>
                    <a:lnTo>
                      <a:pt x="7" y="28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12" y="11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22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5" y="12"/>
                    </a:lnTo>
                    <a:lnTo>
                      <a:pt x="35" y="14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0" y="14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42" y="4"/>
                    </a:lnTo>
                    <a:lnTo>
                      <a:pt x="38" y="7"/>
                    </a:lnTo>
                    <a:lnTo>
                      <a:pt x="45" y="7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2" name="Freeform 109"/>
              <p:cNvSpPr>
                <a:spLocks/>
              </p:cNvSpPr>
              <p:nvPr/>
            </p:nvSpPr>
            <p:spPr bwMode="auto">
              <a:xfrm>
                <a:off x="3883" y="2049"/>
                <a:ext cx="35" cy="40"/>
              </a:xfrm>
              <a:custGeom>
                <a:avLst/>
                <a:gdLst>
                  <a:gd name="T0" fmla="*/ 24 w 35"/>
                  <a:gd name="T1" fmla="*/ 5 h 40"/>
                  <a:gd name="T2" fmla="*/ 26 w 35"/>
                  <a:gd name="T3" fmla="*/ 9 h 40"/>
                  <a:gd name="T4" fmla="*/ 24 w 35"/>
                  <a:gd name="T5" fmla="*/ 7 h 40"/>
                  <a:gd name="T6" fmla="*/ 28 w 35"/>
                  <a:gd name="T7" fmla="*/ 10 h 40"/>
                  <a:gd name="T8" fmla="*/ 29 w 35"/>
                  <a:gd name="T9" fmla="*/ 14 h 40"/>
                  <a:gd name="T10" fmla="*/ 31 w 35"/>
                  <a:gd name="T11" fmla="*/ 22 h 40"/>
                  <a:gd name="T12" fmla="*/ 29 w 35"/>
                  <a:gd name="T13" fmla="*/ 19 h 40"/>
                  <a:gd name="T14" fmla="*/ 28 w 35"/>
                  <a:gd name="T15" fmla="*/ 26 h 40"/>
                  <a:gd name="T16" fmla="*/ 26 w 35"/>
                  <a:gd name="T17" fmla="*/ 29 h 40"/>
                  <a:gd name="T18" fmla="*/ 24 w 35"/>
                  <a:gd name="T19" fmla="*/ 33 h 40"/>
                  <a:gd name="T20" fmla="*/ 28 w 35"/>
                  <a:gd name="T21" fmla="*/ 31 h 40"/>
                  <a:gd name="T22" fmla="*/ 22 w 35"/>
                  <a:gd name="T23" fmla="*/ 35 h 40"/>
                  <a:gd name="T24" fmla="*/ 14 w 35"/>
                  <a:gd name="T25" fmla="*/ 38 h 40"/>
                  <a:gd name="T26" fmla="*/ 17 w 35"/>
                  <a:gd name="T27" fmla="*/ 33 h 40"/>
                  <a:gd name="T28" fmla="*/ 12 w 35"/>
                  <a:gd name="T29" fmla="*/ 33 h 40"/>
                  <a:gd name="T30" fmla="*/ 8 w 35"/>
                  <a:gd name="T31" fmla="*/ 31 h 40"/>
                  <a:gd name="T32" fmla="*/ 8 w 35"/>
                  <a:gd name="T33" fmla="*/ 31 h 40"/>
                  <a:gd name="T34" fmla="*/ 7 w 35"/>
                  <a:gd name="T35" fmla="*/ 26 h 40"/>
                  <a:gd name="T36" fmla="*/ 7 w 35"/>
                  <a:gd name="T37" fmla="*/ 21 h 40"/>
                  <a:gd name="T38" fmla="*/ 7 w 35"/>
                  <a:gd name="T39" fmla="*/ 14 h 40"/>
                  <a:gd name="T40" fmla="*/ 7 w 35"/>
                  <a:gd name="T41" fmla="*/ 12 h 40"/>
                  <a:gd name="T42" fmla="*/ 8 w 35"/>
                  <a:gd name="T43" fmla="*/ 10 h 40"/>
                  <a:gd name="T44" fmla="*/ 12 w 35"/>
                  <a:gd name="T45" fmla="*/ 5 h 40"/>
                  <a:gd name="T46" fmla="*/ 19 w 35"/>
                  <a:gd name="T47" fmla="*/ 7 h 40"/>
                  <a:gd name="T48" fmla="*/ 17 w 35"/>
                  <a:gd name="T49" fmla="*/ 0 h 40"/>
                  <a:gd name="T50" fmla="*/ 17 w 35"/>
                  <a:gd name="T51" fmla="*/ 0 h 40"/>
                  <a:gd name="T52" fmla="*/ 8 w 35"/>
                  <a:gd name="T53" fmla="*/ 4 h 40"/>
                  <a:gd name="T54" fmla="*/ 3 w 35"/>
                  <a:gd name="T55" fmla="*/ 5 h 40"/>
                  <a:gd name="T56" fmla="*/ 5 w 35"/>
                  <a:gd name="T57" fmla="*/ 7 h 40"/>
                  <a:gd name="T58" fmla="*/ 7 w 35"/>
                  <a:gd name="T59" fmla="*/ 5 h 40"/>
                  <a:gd name="T60" fmla="*/ 3 w 35"/>
                  <a:gd name="T61" fmla="*/ 10 h 40"/>
                  <a:gd name="T62" fmla="*/ 0 w 35"/>
                  <a:gd name="T63" fmla="*/ 21 h 40"/>
                  <a:gd name="T64" fmla="*/ 3 w 35"/>
                  <a:gd name="T65" fmla="*/ 29 h 40"/>
                  <a:gd name="T66" fmla="*/ 5 w 35"/>
                  <a:gd name="T67" fmla="*/ 35 h 40"/>
                  <a:gd name="T68" fmla="*/ 5 w 35"/>
                  <a:gd name="T69" fmla="*/ 35 h 40"/>
                  <a:gd name="T70" fmla="*/ 8 w 35"/>
                  <a:gd name="T71" fmla="*/ 36 h 40"/>
                  <a:gd name="T72" fmla="*/ 14 w 35"/>
                  <a:gd name="T73" fmla="*/ 40 h 40"/>
                  <a:gd name="T74" fmla="*/ 21 w 35"/>
                  <a:gd name="T75" fmla="*/ 38 h 40"/>
                  <a:gd name="T76" fmla="*/ 26 w 35"/>
                  <a:gd name="T77" fmla="*/ 38 h 40"/>
                  <a:gd name="T78" fmla="*/ 28 w 35"/>
                  <a:gd name="T79" fmla="*/ 38 h 40"/>
                  <a:gd name="T80" fmla="*/ 31 w 35"/>
                  <a:gd name="T81" fmla="*/ 36 h 40"/>
                  <a:gd name="T82" fmla="*/ 29 w 35"/>
                  <a:gd name="T83" fmla="*/ 33 h 40"/>
                  <a:gd name="T84" fmla="*/ 31 w 35"/>
                  <a:gd name="T85" fmla="*/ 29 h 40"/>
                  <a:gd name="T86" fmla="*/ 33 w 35"/>
                  <a:gd name="T87" fmla="*/ 22 h 40"/>
                  <a:gd name="T88" fmla="*/ 35 w 35"/>
                  <a:gd name="T89" fmla="*/ 19 h 40"/>
                  <a:gd name="T90" fmla="*/ 33 w 35"/>
                  <a:gd name="T91" fmla="*/ 10 h 40"/>
                  <a:gd name="T92" fmla="*/ 31 w 35"/>
                  <a:gd name="T93" fmla="*/ 7 h 40"/>
                  <a:gd name="T94" fmla="*/ 31 w 35"/>
                  <a:gd name="T95" fmla="*/ 7 h 40"/>
                  <a:gd name="T96" fmla="*/ 29 w 35"/>
                  <a:gd name="T97" fmla="*/ 5 h 40"/>
                  <a:gd name="T98" fmla="*/ 28 w 35"/>
                  <a:gd name="T99" fmla="*/ 2 h 40"/>
                  <a:gd name="T100" fmla="*/ 17 w 35"/>
                  <a:gd name="T101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" h="40">
                    <a:moveTo>
                      <a:pt x="17" y="7"/>
                    </a:moveTo>
                    <a:lnTo>
                      <a:pt x="24" y="5"/>
                    </a:lnTo>
                    <a:lnTo>
                      <a:pt x="22" y="7"/>
                    </a:lnTo>
                    <a:lnTo>
                      <a:pt x="26" y="9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9" y="14"/>
                    </a:lnTo>
                    <a:lnTo>
                      <a:pt x="28" y="21"/>
                    </a:lnTo>
                    <a:lnTo>
                      <a:pt x="31" y="22"/>
                    </a:lnTo>
                    <a:lnTo>
                      <a:pt x="33" y="17"/>
                    </a:lnTo>
                    <a:lnTo>
                      <a:pt x="29" y="19"/>
                    </a:lnTo>
                    <a:lnTo>
                      <a:pt x="29" y="26"/>
                    </a:lnTo>
                    <a:lnTo>
                      <a:pt x="28" y="26"/>
                    </a:lnTo>
                    <a:lnTo>
                      <a:pt x="28" y="29"/>
                    </a:lnTo>
                    <a:lnTo>
                      <a:pt x="26" y="29"/>
                    </a:lnTo>
                    <a:lnTo>
                      <a:pt x="24" y="35"/>
                    </a:lnTo>
                    <a:lnTo>
                      <a:pt x="24" y="33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2" y="33"/>
                    </a:lnTo>
                    <a:lnTo>
                      <a:pt x="22" y="35"/>
                    </a:lnTo>
                    <a:lnTo>
                      <a:pt x="15" y="35"/>
                    </a:lnTo>
                    <a:lnTo>
                      <a:pt x="14" y="38"/>
                    </a:lnTo>
                    <a:lnTo>
                      <a:pt x="19" y="36"/>
                    </a:lnTo>
                    <a:lnTo>
                      <a:pt x="17" y="33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10" y="31"/>
                    </a:lnTo>
                    <a:lnTo>
                      <a:pt x="8" y="31"/>
                    </a:lnTo>
                    <a:lnTo>
                      <a:pt x="10" y="31"/>
                    </a:lnTo>
                    <a:lnTo>
                      <a:pt x="8" y="31"/>
                    </a:lnTo>
                    <a:lnTo>
                      <a:pt x="8" y="29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7" y="21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10" y="10"/>
                    </a:lnTo>
                    <a:lnTo>
                      <a:pt x="8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7" y="7"/>
                    </a:lnTo>
                    <a:lnTo>
                      <a:pt x="19" y="7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8" y="2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3" y="5"/>
                    </a:lnTo>
                    <a:lnTo>
                      <a:pt x="3" y="9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7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21"/>
                    </a:lnTo>
                    <a:lnTo>
                      <a:pt x="1" y="29"/>
                    </a:lnTo>
                    <a:lnTo>
                      <a:pt x="3" y="29"/>
                    </a:lnTo>
                    <a:lnTo>
                      <a:pt x="1" y="33"/>
                    </a:lnTo>
                    <a:lnTo>
                      <a:pt x="5" y="35"/>
                    </a:lnTo>
                    <a:lnTo>
                      <a:pt x="3" y="35"/>
                    </a:lnTo>
                    <a:lnTo>
                      <a:pt x="5" y="35"/>
                    </a:lnTo>
                    <a:lnTo>
                      <a:pt x="7" y="38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14" y="40"/>
                    </a:lnTo>
                    <a:lnTo>
                      <a:pt x="15" y="40"/>
                    </a:lnTo>
                    <a:lnTo>
                      <a:pt x="21" y="38"/>
                    </a:lnTo>
                    <a:lnTo>
                      <a:pt x="19" y="38"/>
                    </a:lnTo>
                    <a:lnTo>
                      <a:pt x="26" y="38"/>
                    </a:lnTo>
                    <a:lnTo>
                      <a:pt x="26" y="36"/>
                    </a:lnTo>
                    <a:lnTo>
                      <a:pt x="28" y="38"/>
                    </a:lnTo>
                    <a:lnTo>
                      <a:pt x="29" y="36"/>
                    </a:lnTo>
                    <a:lnTo>
                      <a:pt x="31" y="36"/>
                    </a:lnTo>
                    <a:lnTo>
                      <a:pt x="31" y="35"/>
                    </a:lnTo>
                    <a:lnTo>
                      <a:pt x="29" y="33"/>
                    </a:lnTo>
                    <a:lnTo>
                      <a:pt x="31" y="33"/>
                    </a:lnTo>
                    <a:lnTo>
                      <a:pt x="31" y="29"/>
                    </a:lnTo>
                    <a:lnTo>
                      <a:pt x="33" y="29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31" y="5"/>
                    </a:lnTo>
                    <a:lnTo>
                      <a:pt x="29" y="5"/>
                    </a:lnTo>
                    <a:lnTo>
                      <a:pt x="29" y="4"/>
                    </a:lnTo>
                    <a:lnTo>
                      <a:pt x="28" y="2"/>
                    </a:lnTo>
                    <a:lnTo>
                      <a:pt x="17" y="0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3" name="Freeform 110"/>
              <p:cNvSpPr>
                <a:spLocks/>
              </p:cNvSpPr>
              <p:nvPr/>
            </p:nvSpPr>
            <p:spPr bwMode="auto">
              <a:xfrm>
                <a:off x="3963" y="2027"/>
                <a:ext cx="23" cy="69"/>
              </a:xfrm>
              <a:custGeom>
                <a:avLst/>
                <a:gdLst>
                  <a:gd name="T0" fmla="*/ 7 w 23"/>
                  <a:gd name="T1" fmla="*/ 69 h 69"/>
                  <a:gd name="T2" fmla="*/ 14 w 23"/>
                  <a:gd name="T3" fmla="*/ 69 h 69"/>
                  <a:gd name="T4" fmla="*/ 14 w 23"/>
                  <a:gd name="T5" fmla="*/ 26 h 69"/>
                  <a:gd name="T6" fmla="*/ 23 w 23"/>
                  <a:gd name="T7" fmla="*/ 26 h 69"/>
                  <a:gd name="T8" fmla="*/ 23 w 23"/>
                  <a:gd name="T9" fmla="*/ 19 h 69"/>
                  <a:gd name="T10" fmla="*/ 14 w 23"/>
                  <a:gd name="T11" fmla="*/ 19 h 69"/>
                  <a:gd name="T12" fmla="*/ 14 w 23"/>
                  <a:gd name="T13" fmla="*/ 12 h 69"/>
                  <a:gd name="T14" fmla="*/ 14 w 23"/>
                  <a:gd name="T15" fmla="*/ 8 h 69"/>
                  <a:gd name="T16" fmla="*/ 19 w 23"/>
                  <a:gd name="T17" fmla="*/ 7 h 69"/>
                  <a:gd name="T18" fmla="*/ 23 w 23"/>
                  <a:gd name="T19" fmla="*/ 7 h 69"/>
                  <a:gd name="T20" fmla="*/ 23 w 23"/>
                  <a:gd name="T21" fmla="*/ 2 h 69"/>
                  <a:gd name="T22" fmla="*/ 21 w 23"/>
                  <a:gd name="T23" fmla="*/ 0 h 69"/>
                  <a:gd name="T24" fmla="*/ 19 w 23"/>
                  <a:gd name="T25" fmla="*/ 0 h 69"/>
                  <a:gd name="T26" fmla="*/ 14 w 23"/>
                  <a:gd name="T27" fmla="*/ 2 h 69"/>
                  <a:gd name="T28" fmla="*/ 11 w 23"/>
                  <a:gd name="T29" fmla="*/ 3 h 69"/>
                  <a:gd name="T30" fmla="*/ 7 w 23"/>
                  <a:gd name="T31" fmla="*/ 7 h 69"/>
                  <a:gd name="T32" fmla="*/ 7 w 23"/>
                  <a:gd name="T33" fmla="*/ 12 h 69"/>
                  <a:gd name="T34" fmla="*/ 7 w 23"/>
                  <a:gd name="T35" fmla="*/ 19 h 69"/>
                  <a:gd name="T36" fmla="*/ 0 w 23"/>
                  <a:gd name="T37" fmla="*/ 19 h 69"/>
                  <a:gd name="T38" fmla="*/ 0 w 23"/>
                  <a:gd name="T39" fmla="*/ 26 h 69"/>
                  <a:gd name="T40" fmla="*/ 7 w 23"/>
                  <a:gd name="T41" fmla="*/ 26 h 69"/>
                  <a:gd name="T42" fmla="*/ 7 w 23"/>
                  <a:gd name="T4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69">
                    <a:moveTo>
                      <a:pt x="7" y="69"/>
                    </a:moveTo>
                    <a:lnTo>
                      <a:pt x="14" y="69"/>
                    </a:lnTo>
                    <a:lnTo>
                      <a:pt x="14" y="26"/>
                    </a:lnTo>
                    <a:lnTo>
                      <a:pt x="23" y="26"/>
                    </a:lnTo>
                    <a:lnTo>
                      <a:pt x="23" y="19"/>
                    </a:lnTo>
                    <a:lnTo>
                      <a:pt x="14" y="19"/>
                    </a:lnTo>
                    <a:lnTo>
                      <a:pt x="14" y="12"/>
                    </a:lnTo>
                    <a:lnTo>
                      <a:pt x="14" y="8"/>
                    </a:lnTo>
                    <a:lnTo>
                      <a:pt x="19" y="7"/>
                    </a:lnTo>
                    <a:lnTo>
                      <a:pt x="23" y="7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4" y="2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7" y="12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7" y="26"/>
                    </a:lnTo>
                    <a:lnTo>
                      <a:pt x="7" y="6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4" name="Freeform 111"/>
              <p:cNvSpPr>
                <a:spLocks/>
              </p:cNvSpPr>
              <p:nvPr/>
            </p:nvSpPr>
            <p:spPr bwMode="auto">
              <a:xfrm>
                <a:off x="3960" y="2023"/>
                <a:ext cx="29" cy="76"/>
              </a:xfrm>
              <a:custGeom>
                <a:avLst/>
                <a:gdLst>
                  <a:gd name="T0" fmla="*/ 19 w 29"/>
                  <a:gd name="T1" fmla="*/ 76 h 76"/>
                  <a:gd name="T2" fmla="*/ 21 w 29"/>
                  <a:gd name="T3" fmla="*/ 74 h 76"/>
                  <a:gd name="T4" fmla="*/ 17 w 29"/>
                  <a:gd name="T5" fmla="*/ 33 h 76"/>
                  <a:gd name="T6" fmla="*/ 28 w 29"/>
                  <a:gd name="T7" fmla="*/ 31 h 76"/>
                  <a:gd name="T8" fmla="*/ 29 w 29"/>
                  <a:gd name="T9" fmla="*/ 21 h 76"/>
                  <a:gd name="T10" fmla="*/ 28 w 29"/>
                  <a:gd name="T11" fmla="*/ 19 h 76"/>
                  <a:gd name="T12" fmla="*/ 21 w 29"/>
                  <a:gd name="T13" fmla="*/ 23 h 76"/>
                  <a:gd name="T14" fmla="*/ 19 w 29"/>
                  <a:gd name="T15" fmla="*/ 14 h 76"/>
                  <a:gd name="T16" fmla="*/ 19 w 29"/>
                  <a:gd name="T17" fmla="*/ 12 h 76"/>
                  <a:gd name="T18" fmla="*/ 24 w 29"/>
                  <a:gd name="T19" fmla="*/ 14 h 76"/>
                  <a:gd name="T20" fmla="*/ 28 w 29"/>
                  <a:gd name="T21" fmla="*/ 14 h 76"/>
                  <a:gd name="T22" fmla="*/ 29 w 29"/>
                  <a:gd name="T23" fmla="*/ 12 h 76"/>
                  <a:gd name="T24" fmla="*/ 26 w 29"/>
                  <a:gd name="T25" fmla="*/ 9 h 76"/>
                  <a:gd name="T26" fmla="*/ 26 w 29"/>
                  <a:gd name="T27" fmla="*/ 2 h 76"/>
                  <a:gd name="T28" fmla="*/ 24 w 29"/>
                  <a:gd name="T29" fmla="*/ 0 h 76"/>
                  <a:gd name="T30" fmla="*/ 14 w 29"/>
                  <a:gd name="T31" fmla="*/ 2 h 76"/>
                  <a:gd name="T32" fmla="*/ 12 w 29"/>
                  <a:gd name="T33" fmla="*/ 4 h 76"/>
                  <a:gd name="T34" fmla="*/ 12 w 29"/>
                  <a:gd name="T35" fmla="*/ 6 h 76"/>
                  <a:gd name="T36" fmla="*/ 14 w 29"/>
                  <a:gd name="T37" fmla="*/ 4 h 76"/>
                  <a:gd name="T38" fmla="*/ 7 w 29"/>
                  <a:gd name="T39" fmla="*/ 16 h 76"/>
                  <a:gd name="T40" fmla="*/ 10 w 29"/>
                  <a:gd name="T41" fmla="*/ 19 h 76"/>
                  <a:gd name="T42" fmla="*/ 1 w 29"/>
                  <a:gd name="T43" fmla="*/ 21 h 76"/>
                  <a:gd name="T44" fmla="*/ 0 w 29"/>
                  <a:gd name="T45" fmla="*/ 31 h 76"/>
                  <a:gd name="T46" fmla="*/ 1 w 29"/>
                  <a:gd name="T47" fmla="*/ 33 h 76"/>
                  <a:gd name="T48" fmla="*/ 7 w 29"/>
                  <a:gd name="T49" fmla="*/ 30 h 76"/>
                  <a:gd name="T50" fmla="*/ 10 w 29"/>
                  <a:gd name="T51" fmla="*/ 76 h 76"/>
                  <a:gd name="T52" fmla="*/ 14 w 29"/>
                  <a:gd name="T53" fmla="*/ 73 h 76"/>
                  <a:gd name="T54" fmla="*/ 14 w 29"/>
                  <a:gd name="T55" fmla="*/ 28 h 76"/>
                  <a:gd name="T56" fmla="*/ 12 w 29"/>
                  <a:gd name="T57" fmla="*/ 26 h 76"/>
                  <a:gd name="T58" fmla="*/ 3 w 29"/>
                  <a:gd name="T59" fmla="*/ 26 h 76"/>
                  <a:gd name="T60" fmla="*/ 7 w 29"/>
                  <a:gd name="T61" fmla="*/ 23 h 76"/>
                  <a:gd name="T62" fmla="*/ 10 w 29"/>
                  <a:gd name="T63" fmla="*/ 26 h 76"/>
                  <a:gd name="T64" fmla="*/ 12 w 29"/>
                  <a:gd name="T65" fmla="*/ 24 h 76"/>
                  <a:gd name="T66" fmla="*/ 14 w 29"/>
                  <a:gd name="T67" fmla="*/ 23 h 76"/>
                  <a:gd name="T68" fmla="*/ 12 w 29"/>
                  <a:gd name="T69" fmla="*/ 9 h 76"/>
                  <a:gd name="T70" fmla="*/ 15 w 29"/>
                  <a:gd name="T71" fmla="*/ 11 h 76"/>
                  <a:gd name="T72" fmla="*/ 17 w 29"/>
                  <a:gd name="T73" fmla="*/ 7 h 76"/>
                  <a:gd name="T74" fmla="*/ 17 w 29"/>
                  <a:gd name="T75" fmla="*/ 7 h 76"/>
                  <a:gd name="T76" fmla="*/ 22 w 29"/>
                  <a:gd name="T77" fmla="*/ 7 h 76"/>
                  <a:gd name="T78" fmla="*/ 24 w 29"/>
                  <a:gd name="T79" fmla="*/ 0 h 76"/>
                  <a:gd name="T80" fmla="*/ 22 w 29"/>
                  <a:gd name="T81" fmla="*/ 2 h 76"/>
                  <a:gd name="T82" fmla="*/ 21 w 29"/>
                  <a:gd name="T83" fmla="*/ 4 h 76"/>
                  <a:gd name="T84" fmla="*/ 22 w 29"/>
                  <a:gd name="T85" fmla="*/ 6 h 76"/>
                  <a:gd name="T86" fmla="*/ 26 w 29"/>
                  <a:gd name="T87" fmla="*/ 2 h 76"/>
                  <a:gd name="T88" fmla="*/ 24 w 29"/>
                  <a:gd name="T89" fmla="*/ 4 h 76"/>
                  <a:gd name="T90" fmla="*/ 22 w 29"/>
                  <a:gd name="T91" fmla="*/ 6 h 76"/>
                  <a:gd name="T92" fmla="*/ 26 w 29"/>
                  <a:gd name="T93" fmla="*/ 7 h 76"/>
                  <a:gd name="T94" fmla="*/ 24 w 29"/>
                  <a:gd name="T95" fmla="*/ 7 h 76"/>
                  <a:gd name="T96" fmla="*/ 15 w 29"/>
                  <a:gd name="T97" fmla="*/ 9 h 76"/>
                  <a:gd name="T98" fmla="*/ 15 w 29"/>
                  <a:gd name="T99" fmla="*/ 11 h 76"/>
                  <a:gd name="T100" fmla="*/ 14 w 29"/>
                  <a:gd name="T101" fmla="*/ 12 h 76"/>
                  <a:gd name="T102" fmla="*/ 14 w 29"/>
                  <a:gd name="T103" fmla="*/ 23 h 76"/>
                  <a:gd name="T104" fmla="*/ 15 w 29"/>
                  <a:gd name="T105" fmla="*/ 24 h 76"/>
                  <a:gd name="T106" fmla="*/ 17 w 29"/>
                  <a:gd name="T107" fmla="*/ 26 h 76"/>
                  <a:gd name="T108" fmla="*/ 22 w 29"/>
                  <a:gd name="T109" fmla="*/ 23 h 76"/>
                  <a:gd name="T110" fmla="*/ 26 w 29"/>
                  <a:gd name="T111" fmla="*/ 26 h 76"/>
                  <a:gd name="T112" fmla="*/ 15 w 29"/>
                  <a:gd name="T113" fmla="*/ 26 h 76"/>
                  <a:gd name="T114" fmla="*/ 14 w 29"/>
                  <a:gd name="T115" fmla="*/ 28 h 76"/>
                  <a:gd name="T116" fmla="*/ 14 w 29"/>
                  <a:gd name="T117" fmla="*/ 73 h 76"/>
                  <a:gd name="T118" fmla="*/ 10 w 29"/>
                  <a:gd name="T119" fmla="*/ 6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" h="76">
                    <a:moveTo>
                      <a:pt x="10" y="76"/>
                    </a:moveTo>
                    <a:lnTo>
                      <a:pt x="19" y="76"/>
                    </a:lnTo>
                    <a:lnTo>
                      <a:pt x="19" y="74"/>
                    </a:lnTo>
                    <a:lnTo>
                      <a:pt x="21" y="74"/>
                    </a:lnTo>
                    <a:lnTo>
                      <a:pt x="21" y="30"/>
                    </a:lnTo>
                    <a:lnTo>
                      <a:pt x="17" y="33"/>
                    </a:lnTo>
                    <a:lnTo>
                      <a:pt x="28" y="33"/>
                    </a:lnTo>
                    <a:lnTo>
                      <a:pt x="28" y="31"/>
                    </a:lnTo>
                    <a:lnTo>
                      <a:pt x="29" y="31"/>
                    </a:lnTo>
                    <a:lnTo>
                      <a:pt x="29" y="21"/>
                    </a:lnTo>
                    <a:lnTo>
                      <a:pt x="28" y="21"/>
                    </a:lnTo>
                    <a:lnTo>
                      <a:pt x="28" y="19"/>
                    </a:lnTo>
                    <a:lnTo>
                      <a:pt x="17" y="19"/>
                    </a:lnTo>
                    <a:lnTo>
                      <a:pt x="21" y="23"/>
                    </a:lnTo>
                    <a:lnTo>
                      <a:pt x="21" y="12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9" y="12"/>
                    </a:lnTo>
                    <a:lnTo>
                      <a:pt x="29" y="6"/>
                    </a:lnTo>
                    <a:lnTo>
                      <a:pt x="26" y="9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4" y="7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0" y="7"/>
                    </a:lnTo>
                    <a:lnTo>
                      <a:pt x="12" y="6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0" y="19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0" y="21"/>
                    </a:lnTo>
                    <a:lnTo>
                      <a:pt x="0" y="31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0" y="33"/>
                    </a:lnTo>
                    <a:lnTo>
                      <a:pt x="7" y="30"/>
                    </a:lnTo>
                    <a:lnTo>
                      <a:pt x="7" y="73"/>
                    </a:lnTo>
                    <a:lnTo>
                      <a:pt x="10" y="76"/>
                    </a:lnTo>
                    <a:lnTo>
                      <a:pt x="10" y="69"/>
                    </a:lnTo>
                    <a:lnTo>
                      <a:pt x="14" y="73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7" y="23"/>
                    </a:lnTo>
                    <a:lnTo>
                      <a:pt x="3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3"/>
                    </a:lnTo>
                    <a:lnTo>
                      <a:pt x="14" y="16"/>
                    </a:lnTo>
                    <a:lnTo>
                      <a:pt x="12" y="9"/>
                    </a:lnTo>
                    <a:lnTo>
                      <a:pt x="14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7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21" y="6"/>
                    </a:lnTo>
                    <a:lnTo>
                      <a:pt x="22" y="6"/>
                    </a:lnTo>
                    <a:lnTo>
                      <a:pt x="24" y="7"/>
                    </a:lnTo>
                    <a:lnTo>
                      <a:pt x="26" y="2"/>
                    </a:lnTo>
                    <a:lnTo>
                      <a:pt x="24" y="2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6"/>
                    </a:lnTo>
                    <a:lnTo>
                      <a:pt x="22" y="11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24" y="7"/>
                    </a:lnTo>
                    <a:lnTo>
                      <a:pt x="22" y="7"/>
                    </a:lnTo>
                    <a:lnTo>
                      <a:pt x="15" y="9"/>
                    </a:lnTo>
                    <a:lnTo>
                      <a:pt x="14" y="12"/>
                    </a:lnTo>
                    <a:lnTo>
                      <a:pt x="15" y="11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4" y="23"/>
                    </a:lnTo>
                    <a:lnTo>
                      <a:pt x="14" y="24"/>
                    </a:lnTo>
                    <a:lnTo>
                      <a:pt x="15" y="24"/>
                    </a:lnTo>
                    <a:lnTo>
                      <a:pt x="15" y="26"/>
                    </a:lnTo>
                    <a:lnTo>
                      <a:pt x="17" y="26"/>
                    </a:lnTo>
                    <a:lnTo>
                      <a:pt x="26" y="26"/>
                    </a:lnTo>
                    <a:lnTo>
                      <a:pt x="22" y="23"/>
                    </a:lnTo>
                    <a:lnTo>
                      <a:pt x="22" y="30"/>
                    </a:lnTo>
                    <a:lnTo>
                      <a:pt x="26" y="26"/>
                    </a:lnTo>
                    <a:lnTo>
                      <a:pt x="17" y="26"/>
                    </a:lnTo>
                    <a:lnTo>
                      <a:pt x="15" y="26"/>
                    </a:lnTo>
                    <a:lnTo>
                      <a:pt x="15" y="28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4" y="73"/>
                    </a:lnTo>
                    <a:lnTo>
                      <a:pt x="17" y="69"/>
                    </a:lnTo>
                    <a:lnTo>
                      <a:pt x="10" y="69"/>
                    </a:lnTo>
                    <a:lnTo>
                      <a:pt x="1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5" name="Freeform 112"/>
              <p:cNvSpPr>
                <a:spLocks noEditPoints="1"/>
              </p:cNvSpPr>
              <p:nvPr/>
            </p:nvSpPr>
            <p:spPr bwMode="auto">
              <a:xfrm>
                <a:off x="3996" y="2029"/>
                <a:ext cx="7" cy="67"/>
              </a:xfrm>
              <a:custGeom>
                <a:avLst/>
                <a:gdLst>
                  <a:gd name="T0" fmla="*/ 0 w 7"/>
                  <a:gd name="T1" fmla="*/ 67 h 67"/>
                  <a:gd name="T2" fmla="*/ 7 w 7"/>
                  <a:gd name="T3" fmla="*/ 67 h 67"/>
                  <a:gd name="T4" fmla="*/ 7 w 7"/>
                  <a:gd name="T5" fmla="*/ 17 h 67"/>
                  <a:gd name="T6" fmla="*/ 0 w 7"/>
                  <a:gd name="T7" fmla="*/ 17 h 67"/>
                  <a:gd name="T8" fmla="*/ 0 w 7"/>
                  <a:gd name="T9" fmla="*/ 67 h 67"/>
                  <a:gd name="T10" fmla="*/ 0 w 7"/>
                  <a:gd name="T11" fmla="*/ 10 h 67"/>
                  <a:gd name="T12" fmla="*/ 7 w 7"/>
                  <a:gd name="T13" fmla="*/ 10 h 67"/>
                  <a:gd name="T14" fmla="*/ 7 w 7"/>
                  <a:gd name="T15" fmla="*/ 0 h 67"/>
                  <a:gd name="T16" fmla="*/ 0 w 7"/>
                  <a:gd name="T17" fmla="*/ 0 h 67"/>
                  <a:gd name="T18" fmla="*/ 0 w 7"/>
                  <a:gd name="T19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7">
                    <a:moveTo>
                      <a:pt x="0" y="67"/>
                    </a:moveTo>
                    <a:lnTo>
                      <a:pt x="7" y="67"/>
                    </a:lnTo>
                    <a:lnTo>
                      <a:pt x="7" y="17"/>
                    </a:lnTo>
                    <a:lnTo>
                      <a:pt x="0" y="17"/>
                    </a:lnTo>
                    <a:lnTo>
                      <a:pt x="0" y="67"/>
                    </a:lnTo>
                    <a:close/>
                    <a:moveTo>
                      <a:pt x="0" y="10"/>
                    </a:moveTo>
                    <a:lnTo>
                      <a:pt x="7" y="10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6" name="Freeform 113"/>
              <p:cNvSpPr>
                <a:spLocks/>
              </p:cNvSpPr>
              <p:nvPr/>
            </p:nvSpPr>
            <p:spPr bwMode="auto">
              <a:xfrm>
                <a:off x="3993" y="2042"/>
                <a:ext cx="14" cy="57"/>
              </a:xfrm>
              <a:custGeom>
                <a:avLst/>
                <a:gdLst>
                  <a:gd name="T0" fmla="*/ 3 w 14"/>
                  <a:gd name="T1" fmla="*/ 57 h 57"/>
                  <a:gd name="T2" fmla="*/ 12 w 14"/>
                  <a:gd name="T3" fmla="*/ 57 h 57"/>
                  <a:gd name="T4" fmla="*/ 12 w 14"/>
                  <a:gd name="T5" fmla="*/ 55 h 57"/>
                  <a:gd name="T6" fmla="*/ 14 w 14"/>
                  <a:gd name="T7" fmla="*/ 55 h 57"/>
                  <a:gd name="T8" fmla="*/ 14 w 14"/>
                  <a:gd name="T9" fmla="*/ 2 h 57"/>
                  <a:gd name="T10" fmla="*/ 12 w 14"/>
                  <a:gd name="T11" fmla="*/ 2 h 57"/>
                  <a:gd name="T12" fmla="*/ 12 w 14"/>
                  <a:gd name="T13" fmla="*/ 0 h 57"/>
                  <a:gd name="T14" fmla="*/ 2 w 14"/>
                  <a:gd name="T15" fmla="*/ 0 h 57"/>
                  <a:gd name="T16" fmla="*/ 2 w 14"/>
                  <a:gd name="T17" fmla="*/ 2 h 57"/>
                  <a:gd name="T18" fmla="*/ 0 w 14"/>
                  <a:gd name="T19" fmla="*/ 2 h 57"/>
                  <a:gd name="T20" fmla="*/ 0 w 14"/>
                  <a:gd name="T21" fmla="*/ 54 h 57"/>
                  <a:gd name="T22" fmla="*/ 3 w 14"/>
                  <a:gd name="T23" fmla="*/ 57 h 57"/>
                  <a:gd name="T24" fmla="*/ 3 w 14"/>
                  <a:gd name="T25" fmla="*/ 50 h 57"/>
                  <a:gd name="T26" fmla="*/ 7 w 14"/>
                  <a:gd name="T27" fmla="*/ 54 h 57"/>
                  <a:gd name="T28" fmla="*/ 7 w 14"/>
                  <a:gd name="T29" fmla="*/ 4 h 57"/>
                  <a:gd name="T30" fmla="*/ 3 w 14"/>
                  <a:gd name="T31" fmla="*/ 7 h 57"/>
                  <a:gd name="T32" fmla="*/ 10 w 14"/>
                  <a:gd name="T33" fmla="*/ 7 h 57"/>
                  <a:gd name="T34" fmla="*/ 7 w 14"/>
                  <a:gd name="T35" fmla="*/ 4 h 57"/>
                  <a:gd name="T36" fmla="*/ 7 w 14"/>
                  <a:gd name="T37" fmla="*/ 54 h 57"/>
                  <a:gd name="T38" fmla="*/ 10 w 14"/>
                  <a:gd name="T39" fmla="*/ 50 h 57"/>
                  <a:gd name="T40" fmla="*/ 3 w 14"/>
                  <a:gd name="T41" fmla="*/ 50 h 57"/>
                  <a:gd name="T42" fmla="*/ 3 w 14"/>
                  <a:gd name="T4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57">
                    <a:moveTo>
                      <a:pt x="3" y="57"/>
                    </a:moveTo>
                    <a:lnTo>
                      <a:pt x="12" y="57"/>
                    </a:lnTo>
                    <a:lnTo>
                      <a:pt x="12" y="55"/>
                    </a:lnTo>
                    <a:lnTo>
                      <a:pt x="14" y="55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4"/>
                    </a:lnTo>
                    <a:lnTo>
                      <a:pt x="3" y="57"/>
                    </a:lnTo>
                    <a:lnTo>
                      <a:pt x="3" y="50"/>
                    </a:lnTo>
                    <a:lnTo>
                      <a:pt x="7" y="5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54"/>
                    </a:lnTo>
                    <a:lnTo>
                      <a:pt x="10" y="50"/>
                    </a:lnTo>
                    <a:lnTo>
                      <a:pt x="3" y="50"/>
                    </a:lnTo>
                    <a:lnTo>
                      <a:pt x="3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7" name="Freeform 114"/>
              <p:cNvSpPr>
                <a:spLocks/>
              </p:cNvSpPr>
              <p:nvPr/>
            </p:nvSpPr>
            <p:spPr bwMode="auto">
              <a:xfrm>
                <a:off x="3993" y="2025"/>
                <a:ext cx="14" cy="17"/>
              </a:xfrm>
              <a:custGeom>
                <a:avLst/>
                <a:gdLst>
                  <a:gd name="T0" fmla="*/ 3 w 14"/>
                  <a:gd name="T1" fmla="*/ 17 h 17"/>
                  <a:gd name="T2" fmla="*/ 12 w 14"/>
                  <a:gd name="T3" fmla="*/ 17 h 17"/>
                  <a:gd name="T4" fmla="*/ 12 w 14"/>
                  <a:gd name="T5" fmla="*/ 16 h 17"/>
                  <a:gd name="T6" fmla="*/ 14 w 14"/>
                  <a:gd name="T7" fmla="*/ 16 h 17"/>
                  <a:gd name="T8" fmla="*/ 14 w 14"/>
                  <a:gd name="T9" fmla="*/ 2 h 17"/>
                  <a:gd name="T10" fmla="*/ 12 w 14"/>
                  <a:gd name="T11" fmla="*/ 2 h 17"/>
                  <a:gd name="T12" fmla="*/ 12 w 14"/>
                  <a:gd name="T13" fmla="*/ 0 h 17"/>
                  <a:gd name="T14" fmla="*/ 2 w 14"/>
                  <a:gd name="T15" fmla="*/ 0 h 17"/>
                  <a:gd name="T16" fmla="*/ 2 w 14"/>
                  <a:gd name="T17" fmla="*/ 2 h 17"/>
                  <a:gd name="T18" fmla="*/ 0 w 14"/>
                  <a:gd name="T19" fmla="*/ 2 h 17"/>
                  <a:gd name="T20" fmla="*/ 0 w 14"/>
                  <a:gd name="T21" fmla="*/ 14 h 17"/>
                  <a:gd name="T22" fmla="*/ 3 w 14"/>
                  <a:gd name="T23" fmla="*/ 17 h 17"/>
                  <a:gd name="T24" fmla="*/ 3 w 14"/>
                  <a:gd name="T25" fmla="*/ 10 h 17"/>
                  <a:gd name="T26" fmla="*/ 7 w 14"/>
                  <a:gd name="T27" fmla="*/ 14 h 17"/>
                  <a:gd name="T28" fmla="*/ 7 w 14"/>
                  <a:gd name="T29" fmla="*/ 4 h 17"/>
                  <a:gd name="T30" fmla="*/ 3 w 14"/>
                  <a:gd name="T31" fmla="*/ 7 h 17"/>
                  <a:gd name="T32" fmla="*/ 10 w 14"/>
                  <a:gd name="T33" fmla="*/ 7 h 17"/>
                  <a:gd name="T34" fmla="*/ 7 w 14"/>
                  <a:gd name="T35" fmla="*/ 4 h 17"/>
                  <a:gd name="T36" fmla="*/ 7 w 14"/>
                  <a:gd name="T37" fmla="*/ 14 h 17"/>
                  <a:gd name="T38" fmla="*/ 10 w 14"/>
                  <a:gd name="T39" fmla="*/ 10 h 17"/>
                  <a:gd name="T40" fmla="*/ 3 w 14"/>
                  <a:gd name="T41" fmla="*/ 10 h 17"/>
                  <a:gd name="T42" fmla="*/ 3 w 14"/>
                  <a:gd name="T4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7">
                    <a:moveTo>
                      <a:pt x="3" y="17"/>
                    </a:moveTo>
                    <a:lnTo>
                      <a:pt x="12" y="17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14"/>
                    </a:lnTo>
                    <a:lnTo>
                      <a:pt x="3" y="17"/>
                    </a:lnTo>
                    <a:lnTo>
                      <a:pt x="3" y="10"/>
                    </a:lnTo>
                    <a:lnTo>
                      <a:pt x="7" y="1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14"/>
                    </a:lnTo>
                    <a:lnTo>
                      <a:pt x="10" y="10"/>
                    </a:lnTo>
                    <a:lnTo>
                      <a:pt x="3" y="10"/>
                    </a:lnTo>
                    <a:lnTo>
                      <a:pt x="3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8" name="Rectangle 115"/>
              <p:cNvSpPr>
                <a:spLocks noChangeArrowheads="1"/>
              </p:cNvSpPr>
              <p:nvPr/>
            </p:nvSpPr>
            <p:spPr bwMode="auto">
              <a:xfrm>
                <a:off x="4017" y="2029"/>
                <a:ext cx="7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49" name="Freeform 116"/>
              <p:cNvSpPr>
                <a:spLocks/>
              </p:cNvSpPr>
              <p:nvPr/>
            </p:nvSpPr>
            <p:spPr bwMode="auto">
              <a:xfrm>
                <a:off x="4014" y="2025"/>
                <a:ext cx="14" cy="74"/>
              </a:xfrm>
              <a:custGeom>
                <a:avLst/>
                <a:gdLst>
                  <a:gd name="T0" fmla="*/ 3 w 14"/>
                  <a:gd name="T1" fmla="*/ 74 h 74"/>
                  <a:gd name="T2" fmla="*/ 12 w 14"/>
                  <a:gd name="T3" fmla="*/ 74 h 74"/>
                  <a:gd name="T4" fmla="*/ 12 w 14"/>
                  <a:gd name="T5" fmla="*/ 72 h 74"/>
                  <a:gd name="T6" fmla="*/ 14 w 14"/>
                  <a:gd name="T7" fmla="*/ 72 h 74"/>
                  <a:gd name="T8" fmla="*/ 14 w 14"/>
                  <a:gd name="T9" fmla="*/ 2 h 74"/>
                  <a:gd name="T10" fmla="*/ 12 w 14"/>
                  <a:gd name="T11" fmla="*/ 2 h 74"/>
                  <a:gd name="T12" fmla="*/ 12 w 14"/>
                  <a:gd name="T13" fmla="*/ 0 h 74"/>
                  <a:gd name="T14" fmla="*/ 2 w 14"/>
                  <a:gd name="T15" fmla="*/ 0 h 74"/>
                  <a:gd name="T16" fmla="*/ 2 w 14"/>
                  <a:gd name="T17" fmla="*/ 2 h 74"/>
                  <a:gd name="T18" fmla="*/ 0 w 14"/>
                  <a:gd name="T19" fmla="*/ 2 h 74"/>
                  <a:gd name="T20" fmla="*/ 0 w 14"/>
                  <a:gd name="T21" fmla="*/ 71 h 74"/>
                  <a:gd name="T22" fmla="*/ 3 w 14"/>
                  <a:gd name="T23" fmla="*/ 74 h 74"/>
                  <a:gd name="T24" fmla="*/ 3 w 14"/>
                  <a:gd name="T25" fmla="*/ 67 h 74"/>
                  <a:gd name="T26" fmla="*/ 7 w 14"/>
                  <a:gd name="T27" fmla="*/ 71 h 74"/>
                  <a:gd name="T28" fmla="*/ 7 w 14"/>
                  <a:gd name="T29" fmla="*/ 4 h 74"/>
                  <a:gd name="T30" fmla="*/ 3 w 14"/>
                  <a:gd name="T31" fmla="*/ 7 h 74"/>
                  <a:gd name="T32" fmla="*/ 10 w 14"/>
                  <a:gd name="T33" fmla="*/ 7 h 74"/>
                  <a:gd name="T34" fmla="*/ 7 w 14"/>
                  <a:gd name="T35" fmla="*/ 4 h 74"/>
                  <a:gd name="T36" fmla="*/ 7 w 14"/>
                  <a:gd name="T37" fmla="*/ 71 h 74"/>
                  <a:gd name="T38" fmla="*/ 10 w 14"/>
                  <a:gd name="T39" fmla="*/ 67 h 74"/>
                  <a:gd name="T40" fmla="*/ 3 w 14"/>
                  <a:gd name="T41" fmla="*/ 67 h 74"/>
                  <a:gd name="T42" fmla="*/ 3 w 14"/>
                  <a:gd name="T4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74">
                    <a:moveTo>
                      <a:pt x="3" y="74"/>
                    </a:moveTo>
                    <a:lnTo>
                      <a:pt x="12" y="74"/>
                    </a:lnTo>
                    <a:lnTo>
                      <a:pt x="12" y="72"/>
                    </a:lnTo>
                    <a:lnTo>
                      <a:pt x="14" y="7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71"/>
                    </a:lnTo>
                    <a:lnTo>
                      <a:pt x="3" y="74"/>
                    </a:lnTo>
                    <a:lnTo>
                      <a:pt x="3" y="67"/>
                    </a:lnTo>
                    <a:lnTo>
                      <a:pt x="7" y="71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10" y="7"/>
                    </a:lnTo>
                    <a:lnTo>
                      <a:pt x="7" y="4"/>
                    </a:lnTo>
                    <a:lnTo>
                      <a:pt x="7" y="71"/>
                    </a:lnTo>
                    <a:lnTo>
                      <a:pt x="10" y="67"/>
                    </a:lnTo>
                    <a:lnTo>
                      <a:pt x="3" y="67"/>
                    </a:lnTo>
                    <a:lnTo>
                      <a:pt x="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0" name="Freeform 117"/>
              <p:cNvSpPr>
                <a:spLocks/>
              </p:cNvSpPr>
              <p:nvPr/>
            </p:nvSpPr>
            <p:spPr bwMode="auto">
              <a:xfrm>
                <a:off x="4033" y="2032"/>
                <a:ext cx="23" cy="65"/>
              </a:xfrm>
              <a:custGeom>
                <a:avLst/>
                <a:gdLst>
                  <a:gd name="T0" fmla="*/ 14 w 23"/>
                  <a:gd name="T1" fmla="*/ 0 h 65"/>
                  <a:gd name="T2" fmla="*/ 7 w 23"/>
                  <a:gd name="T3" fmla="*/ 0 h 65"/>
                  <a:gd name="T4" fmla="*/ 7 w 23"/>
                  <a:gd name="T5" fmla="*/ 14 h 65"/>
                  <a:gd name="T6" fmla="*/ 0 w 23"/>
                  <a:gd name="T7" fmla="*/ 14 h 65"/>
                  <a:gd name="T8" fmla="*/ 0 w 23"/>
                  <a:gd name="T9" fmla="*/ 21 h 65"/>
                  <a:gd name="T10" fmla="*/ 7 w 23"/>
                  <a:gd name="T11" fmla="*/ 21 h 65"/>
                  <a:gd name="T12" fmla="*/ 7 w 23"/>
                  <a:gd name="T13" fmla="*/ 55 h 65"/>
                  <a:gd name="T14" fmla="*/ 9 w 23"/>
                  <a:gd name="T15" fmla="*/ 62 h 65"/>
                  <a:gd name="T16" fmla="*/ 16 w 23"/>
                  <a:gd name="T17" fmla="*/ 65 h 65"/>
                  <a:gd name="T18" fmla="*/ 20 w 23"/>
                  <a:gd name="T19" fmla="*/ 65 h 65"/>
                  <a:gd name="T20" fmla="*/ 23 w 23"/>
                  <a:gd name="T21" fmla="*/ 64 h 65"/>
                  <a:gd name="T22" fmla="*/ 23 w 23"/>
                  <a:gd name="T23" fmla="*/ 57 h 65"/>
                  <a:gd name="T24" fmla="*/ 21 w 23"/>
                  <a:gd name="T25" fmla="*/ 58 h 65"/>
                  <a:gd name="T26" fmla="*/ 20 w 23"/>
                  <a:gd name="T27" fmla="*/ 58 h 65"/>
                  <a:gd name="T28" fmla="*/ 18 w 23"/>
                  <a:gd name="T29" fmla="*/ 58 h 65"/>
                  <a:gd name="T30" fmla="*/ 14 w 23"/>
                  <a:gd name="T31" fmla="*/ 57 h 65"/>
                  <a:gd name="T32" fmla="*/ 14 w 23"/>
                  <a:gd name="T33" fmla="*/ 55 h 65"/>
                  <a:gd name="T34" fmla="*/ 14 w 23"/>
                  <a:gd name="T35" fmla="*/ 21 h 65"/>
                  <a:gd name="T36" fmla="*/ 23 w 23"/>
                  <a:gd name="T37" fmla="*/ 21 h 65"/>
                  <a:gd name="T38" fmla="*/ 23 w 23"/>
                  <a:gd name="T39" fmla="*/ 14 h 65"/>
                  <a:gd name="T40" fmla="*/ 14 w 23"/>
                  <a:gd name="T41" fmla="*/ 14 h 65"/>
                  <a:gd name="T42" fmla="*/ 14 w 23"/>
                  <a:gd name="T4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65">
                    <a:moveTo>
                      <a:pt x="14" y="0"/>
                    </a:moveTo>
                    <a:lnTo>
                      <a:pt x="7" y="0"/>
                    </a:lnTo>
                    <a:lnTo>
                      <a:pt x="7" y="14"/>
                    </a:lnTo>
                    <a:lnTo>
                      <a:pt x="0" y="14"/>
                    </a:lnTo>
                    <a:lnTo>
                      <a:pt x="0" y="21"/>
                    </a:lnTo>
                    <a:lnTo>
                      <a:pt x="7" y="21"/>
                    </a:lnTo>
                    <a:lnTo>
                      <a:pt x="7" y="55"/>
                    </a:lnTo>
                    <a:lnTo>
                      <a:pt x="9" y="62"/>
                    </a:lnTo>
                    <a:lnTo>
                      <a:pt x="16" y="65"/>
                    </a:lnTo>
                    <a:lnTo>
                      <a:pt x="20" y="65"/>
                    </a:lnTo>
                    <a:lnTo>
                      <a:pt x="23" y="64"/>
                    </a:lnTo>
                    <a:lnTo>
                      <a:pt x="23" y="57"/>
                    </a:lnTo>
                    <a:lnTo>
                      <a:pt x="21" y="58"/>
                    </a:lnTo>
                    <a:lnTo>
                      <a:pt x="20" y="58"/>
                    </a:lnTo>
                    <a:lnTo>
                      <a:pt x="18" y="58"/>
                    </a:lnTo>
                    <a:lnTo>
                      <a:pt x="14" y="57"/>
                    </a:lnTo>
                    <a:lnTo>
                      <a:pt x="14" y="55"/>
                    </a:lnTo>
                    <a:lnTo>
                      <a:pt x="14" y="21"/>
                    </a:lnTo>
                    <a:lnTo>
                      <a:pt x="23" y="21"/>
                    </a:lnTo>
                    <a:lnTo>
                      <a:pt x="23" y="14"/>
                    </a:lnTo>
                    <a:lnTo>
                      <a:pt x="14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1" name="Freeform 118"/>
              <p:cNvSpPr>
                <a:spLocks/>
              </p:cNvSpPr>
              <p:nvPr/>
            </p:nvSpPr>
            <p:spPr bwMode="auto">
              <a:xfrm>
                <a:off x="4030" y="2029"/>
                <a:ext cx="30" cy="72"/>
              </a:xfrm>
              <a:custGeom>
                <a:avLst/>
                <a:gdLst>
                  <a:gd name="T0" fmla="*/ 8 w 30"/>
                  <a:gd name="T1" fmla="*/ 1 h 72"/>
                  <a:gd name="T2" fmla="*/ 10 w 30"/>
                  <a:gd name="T3" fmla="*/ 13 h 72"/>
                  <a:gd name="T4" fmla="*/ 0 w 30"/>
                  <a:gd name="T5" fmla="*/ 15 h 72"/>
                  <a:gd name="T6" fmla="*/ 1 w 30"/>
                  <a:gd name="T7" fmla="*/ 27 h 72"/>
                  <a:gd name="T8" fmla="*/ 7 w 30"/>
                  <a:gd name="T9" fmla="*/ 65 h 72"/>
                  <a:gd name="T10" fmla="*/ 12 w 30"/>
                  <a:gd name="T11" fmla="*/ 67 h 72"/>
                  <a:gd name="T12" fmla="*/ 17 w 30"/>
                  <a:gd name="T13" fmla="*/ 70 h 72"/>
                  <a:gd name="T14" fmla="*/ 24 w 30"/>
                  <a:gd name="T15" fmla="*/ 70 h 72"/>
                  <a:gd name="T16" fmla="*/ 24 w 30"/>
                  <a:gd name="T17" fmla="*/ 68 h 72"/>
                  <a:gd name="T18" fmla="*/ 28 w 30"/>
                  <a:gd name="T19" fmla="*/ 68 h 72"/>
                  <a:gd name="T20" fmla="*/ 26 w 30"/>
                  <a:gd name="T21" fmla="*/ 63 h 72"/>
                  <a:gd name="T22" fmla="*/ 21 w 30"/>
                  <a:gd name="T23" fmla="*/ 61 h 72"/>
                  <a:gd name="T24" fmla="*/ 21 w 30"/>
                  <a:gd name="T25" fmla="*/ 63 h 72"/>
                  <a:gd name="T26" fmla="*/ 24 w 30"/>
                  <a:gd name="T27" fmla="*/ 65 h 72"/>
                  <a:gd name="T28" fmla="*/ 23 w 30"/>
                  <a:gd name="T29" fmla="*/ 65 h 72"/>
                  <a:gd name="T30" fmla="*/ 23 w 30"/>
                  <a:gd name="T31" fmla="*/ 60 h 72"/>
                  <a:gd name="T32" fmla="*/ 19 w 30"/>
                  <a:gd name="T33" fmla="*/ 58 h 72"/>
                  <a:gd name="T34" fmla="*/ 21 w 30"/>
                  <a:gd name="T35" fmla="*/ 24 h 72"/>
                  <a:gd name="T36" fmla="*/ 28 w 30"/>
                  <a:gd name="T37" fmla="*/ 25 h 72"/>
                  <a:gd name="T38" fmla="*/ 28 w 30"/>
                  <a:gd name="T39" fmla="*/ 15 h 72"/>
                  <a:gd name="T40" fmla="*/ 21 w 30"/>
                  <a:gd name="T41" fmla="*/ 17 h 72"/>
                  <a:gd name="T42" fmla="*/ 17 w 30"/>
                  <a:gd name="T43" fmla="*/ 6 h 72"/>
                  <a:gd name="T44" fmla="*/ 14 w 30"/>
                  <a:gd name="T45" fmla="*/ 18 h 72"/>
                  <a:gd name="T46" fmla="*/ 17 w 30"/>
                  <a:gd name="T47" fmla="*/ 20 h 72"/>
                  <a:gd name="T48" fmla="*/ 23 w 30"/>
                  <a:gd name="T49" fmla="*/ 24 h 72"/>
                  <a:gd name="T50" fmla="*/ 15 w 30"/>
                  <a:gd name="T51" fmla="*/ 20 h 72"/>
                  <a:gd name="T52" fmla="*/ 14 w 30"/>
                  <a:gd name="T53" fmla="*/ 24 h 72"/>
                  <a:gd name="T54" fmla="*/ 17 w 30"/>
                  <a:gd name="T55" fmla="*/ 56 h 72"/>
                  <a:gd name="T56" fmla="*/ 14 w 30"/>
                  <a:gd name="T57" fmla="*/ 58 h 72"/>
                  <a:gd name="T58" fmla="*/ 15 w 30"/>
                  <a:gd name="T59" fmla="*/ 61 h 72"/>
                  <a:gd name="T60" fmla="*/ 21 w 30"/>
                  <a:gd name="T61" fmla="*/ 65 h 72"/>
                  <a:gd name="T62" fmla="*/ 21 w 30"/>
                  <a:gd name="T63" fmla="*/ 58 h 72"/>
                  <a:gd name="T64" fmla="*/ 19 w 30"/>
                  <a:gd name="T65" fmla="*/ 61 h 72"/>
                  <a:gd name="T66" fmla="*/ 21 w 30"/>
                  <a:gd name="T67" fmla="*/ 65 h 72"/>
                  <a:gd name="T68" fmla="*/ 24 w 30"/>
                  <a:gd name="T69" fmla="*/ 58 h 72"/>
                  <a:gd name="T70" fmla="*/ 26 w 30"/>
                  <a:gd name="T71" fmla="*/ 61 h 72"/>
                  <a:gd name="T72" fmla="*/ 24 w 30"/>
                  <a:gd name="T73" fmla="*/ 56 h 72"/>
                  <a:gd name="T74" fmla="*/ 23 w 30"/>
                  <a:gd name="T75" fmla="*/ 60 h 72"/>
                  <a:gd name="T76" fmla="*/ 21 w 30"/>
                  <a:gd name="T77" fmla="*/ 65 h 72"/>
                  <a:gd name="T78" fmla="*/ 19 w 30"/>
                  <a:gd name="T79" fmla="*/ 65 h 72"/>
                  <a:gd name="T80" fmla="*/ 15 w 30"/>
                  <a:gd name="T81" fmla="*/ 65 h 72"/>
                  <a:gd name="T82" fmla="*/ 14 w 30"/>
                  <a:gd name="T83" fmla="*/ 63 h 72"/>
                  <a:gd name="T84" fmla="*/ 14 w 30"/>
                  <a:gd name="T85" fmla="*/ 24 h 72"/>
                  <a:gd name="T86" fmla="*/ 12 w 30"/>
                  <a:gd name="T87" fmla="*/ 20 h 72"/>
                  <a:gd name="T88" fmla="*/ 10 w 30"/>
                  <a:gd name="T89" fmla="*/ 20 h 72"/>
                  <a:gd name="T90" fmla="*/ 14 w 30"/>
                  <a:gd name="T91" fmla="*/ 18 h 72"/>
                  <a:gd name="T92" fmla="*/ 10 w 30"/>
                  <a:gd name="T93" fmla="*/ 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" h="72">
                    <a:moveTo>
                      <a:pt x="17" y="0"/>
                    </a:moveTo>
                    <a:lnTo>
                      <a:pt x="8" y="0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7" y="17"/>
                    </a:lnTo>
                    <a:lnTo>
                      <a:pt x="10" y="13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5"/>
                    </a:lnTo>
                    <a:lnTo>
                      <a:pt x="1" y="25"/>
                    </a:lnTo>
                    <a:lnTo>
                      <a:pt x="1" y="27"/>
                    </a:lnTo>
                    <a:lnTo>
                      <a:pt x="10" y="27"/>
                    </a:lnTo>
                    <a:lnTo>
                      <a:pt x="7" y="24"/>
                    </a:lnTo>
                    <a:lnTo>
                      <a:pt x="7" y="65"/>
                    </a:lnTo>
                    <a:lnTo>
                      <a:pt x="10" y="67"/>
                    </a:lnTo>
                    <a:lnTo>
                      <a:pt x="12" y="68"/>
                    </a:lnTo>
                    <a:lnTo>
                      <a:pt x="12" y="67"/>
                    </a:lnTo>
                    <a:lnTo>
                      <a:pt x="12" y="68"/>
                    </a:lnTo>
                    <a:lnTo>
                      <a:pt x="15" y="70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6" y="70"/>
                    </a:lnTo>
                    <a:lnTo>
                      <a:pt x="26" y="68"/>
                    </a:lnTo>
                    <a:lnTo>
                      <a:pt x="24" y="68"/>
                    </a:lnTo>
                    <a:lnTo>
                      <a:pt x="26" y="70"/>
                    </a:lnTo>
                    <a:lnTo>
                      <a:pt x="28" y="70"/>
                    </a:lnTo>
                    <a:lnTo>
                      <a:pt x="28" y="68"/>
                    </a:lnTo>
                    <a:lnTo>
                      <a:pt x="30" y="68"/>
                    </a:lnTo>
                    <a:lnTo>
                      <a:pt x="30" y="60"/>
                    </a:lnTo>
                    <a:lnTo>
                      <a:pt x="26" y="63"/>
                    </a:lnTo>
                    <a:lnTo>
                      <a:pt x="26" y="56"/>
                    </a:lnTo>
                    <a:lnTo>
                      <a:pt x="23" y="58"/>
                    </a:lnTo>
                    <a:lnTo>
                      <a:pt x="21" y="61"/>
                    </a:lnTo>
                    <a:lnTo>
                      <a:pt x="23" y="60"/>
                    </a:lnTo>
                    <a:lnTo>
                      <a:pt x="21" y="60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3" y="65"/>
                    </a:lnTo>
                    <a:lnTo>
                      <a:pt x="24" y="65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65"/>
                    </a:lnTo>
                    <a:lnTo>
                      <a:pt x="23" y="58"/>
                    </a:lnTo>
                    <a:lnTo>
                      <a:pt x="21" y="58"/>
                    </a:lnTo>
                    <a:lnTo>
                      <a:pt x="23" y="60"/>
                    </a:lnTo>
                    <a:lnTo>
                      <a:pt x="21" y="56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17" y="63"/>
                    </a:lnTo>
                    <a:lnTo>
                      <a:pt x="21" y="60"/>
                    </a:lnTo>
                    <a:lnTo>
                      <a:pt x="21" y="24"/>
                    </a:lnTo>
                    <a:lnTo>
                      <a:pt x="17" y="27"/>
                    </a:lnTo>
                    <a:lnTo>
                      <a:pt x="28" y="27"/>
                    </a:lnTo>
                    <a:lnTo>
                      <a:pt x="28" y="25"/>
                    </a:lnTo>
                    <a:lnTo>
                      <a:pt x="30" y="25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17" y="13"/>
                    </a:lnTo>
                    <a:lnTo>
                      <a:pt x="21" y="17"/>
                    </a:lnTo>
                    <a:lnTo>
                      <a:pt x="21" y="3"/>
                    </a:lnTo>
                    <a:lnTo>
                      <a:pt x="17" y="0"/>
                    </a:lnTo>
                    <a:lnTo>
                      <a:pt x="17" y="6"/>
                    </a:lnTo>
                    <a:lnTo>
                      <a:pt x="14" y="3"/>
                    </a:lnTo>
                    <a:lnTo>
                      <a:pt x="14" y="17"/>
                    </a:lnTo>
                    <a:lnTo>
                      <a:pt x="14" y="18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7" y="20"/>
                    </a:lnTo>
                    <a:lnTo>
                      <a:pt x="26" y="20"/>
                    </a:lnTo>
                    <a:lnTo>
                      <a:pt x="23" y="17"/>
                    </a:lnTo>
                    <a:lnTo>
                      <a:pt x="23" y="24"/>
                    </a:lnTo>
                    <a:lnTo>
                      <a:pt x="26" y="2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22"/>
                    </a:lnTo>
                    <a:lnTo>
                      <a:pt x="14" y="22"/>
                    </a:lnTo>
                    <a:lnTo>
                      <a:pt x="14" y="24"/>
                    </a:lnTo>
                    <a:lnTo>
                      <a:pt x="14" y="58"/>
                    </a:lnTo>
                    <a:lnTo>
                      <a:pt x="14" y="60"/>
                    </a:lnTo>
                    <a:lnTo>
                      <a:pt x="17" y="56"/>
                    </a:lnTo>
                    <a:lnTo>
                      <a:pt x="15" y="56"/>
                    </a:lnTo>
                    <a:lnTo>
                      <a:pt x="15" y="58"/>
                    </a:lnTo>
                    <a:lnTo>
                      <a:pt x="14" y="58"/>
                    </a:lnTo>
                    <a:lnTo>
                      <a:pt x="14" y="60"/>
                    </a:lnTo>
                    <a:lnTo>
                      <a:pt x="14" y="61"/>
                    </a:lnTo>
                    <a:lnTo>
                      <a:pt x="15" y="61"/>
                    </a:lnTo>
                    <a:lnTo>
                      <a:pt x="17" y="63"/>
                    </a:lnTo>
                    <a:lnTo>
                      <a:pt x="19" y="63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3" y="58"/>
                    </a:lnTo>
                    <a:lnTo>
                      <a:pt x="21" y="58"/>
                    </a:lnTo>
                    <a:lnTo>
                      <a:pt x="21" y="60"/>
                    </a:lnTo>
                    <a:lnTo>
                      <a:pt x="19" y="60"/>
                    </a:lnTo>
                    <a:lnTo>
                      <a:pt x="19" y="61"/>
                    </a:lnTo>
                    <a:lnTo>
                      <a:pt x="19" y="63"/>
                    </a:lnTo>
                    <a:lnTo>
                      <a:pt x="21" y="63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4" y="65"/>
                    </a:lnTo>
                    <a:lnTo>
                      <a:pt x="24" y="58"/>
                    </a:lnTo>
                    <a:lnTo>
                      <a:pt x="26" y="63"/>
                    </a:lnTo>
                    <a:lnTo>
                      <a:pt x="28" y="61"/>
                    </a:lnTo>
                    <a:lnTo>
                      <a:pt x="26" y="61"/>
                    </a:lnTo>
                    <a:lnTo>
                      <a:pt x="26" y="63"/>
                    </a:lnTo>
                    <a:lnTo>
                      <a:pt x="26" y="56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3" y="58"/>
                    </a:lnTo>
                    <a:lnTo>
                      <a:pt x="23" y="60"/>
                    </a:lnTo>
                    <a:lnTo>
                      <a:pt x="23" y="67"/>
                    </a:lnTo>
                    <a:lnTo>
                      <a:pt x="26" y="63"/>
                    </a:lnTo>
                    <a:lnTo>
                      <a:pt x="21" y="65"/>
                    </a:lnTo>
                    <a:lnTo>
                      <a:pt x="19" y="68"/>
                    </a:lnTo>
                    <a:lnTo>
                      <a:pt x="23" y="65"/>
                    </a:lnTo>
                    <a:lnTo>
                      <a:pt x="19" y="65"/>
                    </a:lnTo>
                    <a:lnTo>
                      <a:pt x="21" y="67"/>
                    </a:lnTo>
                    <a:lnTo>
                      <a:pt x="19" y="63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12" y="61"/>
                    </a:lnTo>
                    <a:lnTo>
                      <a:pt x="14" y="63"/>
                    </a:lnTo>
                    <a:lnTo>
                      <a:pt x="14" y="61"/>
                    </a:lnTo>
                    <a:lnTo>
                      <a:pt x="14" y="58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2" y="22"/>
                    </a:lnTo>
                    <a:lnTo>
                      <a:pt x="12" y="20"/>
                    </a:lnTo>
                    <a:lnTo>
                      <a:pt x="7" y="17"/>
                    </a:lnTo>
                    <a:lnTo>
                      <a:pt x="3" y="20"/>
                    </a:lnTo>
                    <a:lnTo>
                      <a:pt x="10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4" y="17"/>
                    </a:lnTo>
                    <a:lnTo>
                      <a:pt x="14" y="3"/>
                    </a:lnTo>
                    <a:lnTo>
                      <a:pt x="10" y="6"/>
                    </a:lnTo>
                    <a:lnTo>
                      <a:pt x="17" y="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2" name="Freeform 119"/>
              <p:cNvSpPr>
                <a:spLocks noEditPoints="1"/>
              </p:cNvSpPr>
              <p:nvPr/>
            </p:nvSpPr>
            <p:spPr bwMode="auto">
              <a:xfrm>
                <a:off x="4065" y="2046"/>
                <a:ext cx="40" cy="51"/>
              </a:xfrm>
              <a:custGeom>
                <a:avLst/>
                <a:gdLst>
                  <a:gd name="T0" fmla="*/ 7 w 40"/>
                  <a:gd name="T1" fmla="*/ 20 h 51"/>
                  <a:gd name="T2" fmla="*/ 10 w 40"/>
                  <a:gd name="T3" fmla="*/ 10 h 51"/>
                  <a:gd name="T4" fmla="*/ 16 w 40"/>
                  <a:gd name="T5" fmla="*/ 7 h 51"/>
                  <a:gd name="T6" fmla="*/ 21 w 40"/>
                  <a:gd name="T7" fmla="*/ 7 h 51"/>
                  <a:gd name="T8" fmla="*/ 26 w 40"/>
                  <a:gd name="T9" fmla="*/ 7 h 51"/>
                  <a:gd name="T10" fmla="*/ 30 w 40"/>
                  <a:gd name="T11" fmla="*/ 10 h 51"/>
                  <a:gd name="T12" fmla="*/ 33 w 40"/>
                  <a:gd name="T13" fmla="*/ 20 h 51"/>
                  <a:gd name="T14" fmla="*/ 7 w 40"/>
                  <a:gd name="T15" fmla="*/ 20 h 51"/>
                  <a:gd name="T16" fmla="*/ 7 w 40"/>
                  <a:gd name="T17" fmla="*/ 27 h 51"/>
                  <a:gd name="T18" fmla="*/ 40 w 40"/>
                  <a:gd name="T19" fmla="*/ 27 h 51"/>
                  <a:gd name="T20" fmla="*/ 40 w 40"/>
                  <a:gd name="T21" fmla="*/ 24 h 51"/>
                  <a:gd name="T22" fmla="*/ 38 w 40"/>
                  <a:gd name="T23" fmla="*/ 13 h 51"/>
                  <a:gd name="T24" fmla="*/ 35 w 40"/>
                  <a:gd name="T25" fmla="*/ 7 h 51"/>
                  <a:gd name="T26" fmla="*/ 28 w 40"/>
                  <a:gd name="T27" fmla="*/ 1 h 51"/>
                  <a:gd name="T28" fmla="*/ 21 w 40"/>
                  <a:gd name="T29" fmla="*/ 0 h 51"/>
                  <a:gd name="T30" fmla="*/ 12 w 40"/>
                  <a:gd name="T31" fmla="*/ 1 h 51"/>
                  <a:gd name="T32" fmla="*/ 5 w 40"/>
                  <a:gd name="T33" fmla="*/ 5 h 51"/>
                  <a:gd name="T34" fmla="*/ 2 w 40"/>
                  <a:gd name="T35" fmla="*/ 13 h 51"/>
                  <a:gd name="T36" fmla="*/ 0 w 40"/>
                  <a:gd name="T37" fmla="*/ 25 h 51"/>
                  <a:gd name="T38" fmla="*/ 2 w 40"/>
                  <a:gd name="T39" fmla="*/ 36 h 51"/>
                  <a:gd name="T40" fmla="*/ 5 w 40"/>
                  <a:gd name="T41" fmla="*/ 44 h 51"/>
                  <a:gd name="T42" fmla="*/ 12 w 40"/>
                  <a:gd name="T43" fmla="*/ 50 h 51"/>
                  <a:gd name="T44" fmla="*/ 21 w 40"/>
                  <a:gd name="T45" fmla="*/ 51 h 51"/>
                  <a:gd name="T46" fmla="*/ 28 w 40"/>
                  <a:gd name="T47" fmla="*/ 50 h 51"/>
                  <a:gd name="T48" fmla="*/ 33 w 40"/>
                  <a:gd name="T49" fmla="*/ 46 h 51"/>
                  <a:gd name="T50" fmla="*/ 38 w 40"/>
                  <a:gd name="T51" fmla="*/ 41 h 51"/>
                  <a:gd name="T52" fmla="*/ 40 w 40"/>
                  <a:gd name="T53" fmla="*/ 32 h 51"/>
                  <a:gd name="T54" fmla="*/ 33 w 40"/>
                  <a:gd name="T55" fmla="*/ 32 h 51"/>
                  <a:gd name="T56" fmla="*/ 31 w 40"/>
                  <a:gd name="T57" fmla="*/ 38 h 51"/>
                  <a:gd name="T58" fmla="*/ 30 w 40"/>
                  <a:gd name="T59" fmla="*/ 41 h 51"/>
                  <a:gd name="T60" fmla="*/ 26 w 40"/>
                  <a:gd name="T61" fmla="*/ 43 h 51"/>
                  <a:gd name="T62" fmla="*/ 21 w 40"/>
                  <a:gd name="T63" fmla="*/ 44 h 51"/>
                  <a:gd name="T64" fmla="*/ 14 w 40"/>
                  <a:gd name="T65" fmla="*/ 43 h 51"/>
                  <a:gd name="T66" fmla="*/ 10 w 40"/>
                  <a:gd name="T67" fmla="*/ 39 h 51"/>
                  <a:gd name="T68" fmla="*/ 7 w 40"/>
                  <a:gd name="T69" fmla="*/ 34 h 51"/>
                  <a:gd name="T70" fmla="*/ 7 w 40"/>
                  <a:gd name="T71" fmla="*/ 2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51">
                    <a:moveTo>
                      <a:pt x="7" y="20"/>
                    </a:moveTo>
                    <a:lnTo>
                      <a:pt x="10" y="10"/>
                    </a:lnTo>
                    <a:lnTo>
                      <a:pt x="16" y="7"/>
                    </a:lnTo>
                    <a:lnTo>
                      <a:pt x="21" y="7"/>
                    </a:lnTo>
                    <a:lnTo>
                      <a:pt x="26" y="7"/>
                    </a:lnTo>
                    <a:lnTo>
                      <a:pt x="30" y="10"/>
                    </a:lnTo>
                    <a:lnTo>
                      <a:pt x="33" y="20"/>
                    </a:lnTo>
                    <a:lnTo>
                      <a:pt x="7" y="20"/>
                    </a:lnTo>
                    <a:close/>
                    <a:moveTo>
                      <a:pt x="7" y="27"/>
                    </a:moveTo>
                    <a:lnTo>
                      <a:pt x="40" y="27"/>
                    </a:lnTo>
                    <a:lnTo>
                      <a:pt x="40" y="24"/>
                    </a:lnTo>
                    <a:lnTo>
                      <a:pt x="38" y="13"/>
                    </a:lnTo>
                    <a:lnTo>
                      <a:pt x="35" y="7"/>
                    </a:lnTo>
                    <a:lnTo>
                      <a:pt x="28" y="1"/>
                    </a:lnTo>
                    <a:lnTo>
                      <a:pt x="21" y="0"/>
                    </a:lnTo>
                    <a:lnTo>
                      <a:pt x="12" y="1"/>
                    </a:lnTo>
                    <a:lnTo>
                      <a:pt x="5" y="5"/>
                    </a:lnTo>
                    <a:lnTo>
                      <a:pt x="2" y="13"/>
                    </a:lnTo>
                    <a:lnTo>
                      <a:pt x="0" y="25"/>
                    </a:lnTo>
                    <a:lnTo>
                      <a:pt x="2" y="36"/>
                    </a:lnTo>
                    <a:lnTo>
                      <a:pt x="5" y="44"/>
                    </a:lnTo>
                    <a:lnTo>
                      <a:pt x="12" y="50"/>
                    </a:lnTo>
                    <a:lnTo>
                      <a:pt x="21" y="51"/>
                    </a:lnTo>
                    <a:lnTo>
                      <a:pt x="28" y="50"/>
                    </a:lnTo>
                    <a:lnTo>
                      <a:pt x="33" y="46"/>
                    </a:lnTo>
                    <a:lnTo>
                      <a:pt x="38" y="41"/>
                    </a:lnTo>
                    <a:lnTo>
                      <a:pt x="40" y="32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30" y="41"/>
                    </a:lnTo>
                    <a:lnTo>
                      <a:pt x="26" y="43"/>
                    </a:lnTo>
                    <a:lnTo>
                      <a:pt x="21" y="44"/>
                    </a:lnTo>
                    <a:lnTo>
                      <a:pt x="14" y="43"/>
                    </a:lnTo>
                    <a:lnTo>
                      <a:pt x="10" y="39"/>
                    </a:lnTo>
                    <a:lnTo>
                      <a:pt x="7" y="34"/>
                    </a:ln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3" name="Freeform 120"/>
              <p:cNvSpPr>
                <a:spLocks/>
              </p:cNvSpPr>
              <p:nvPr/>
            </p:nvSpPr>
            <p:spPr bwMode="auto">
              <a:xfrm>
                <a:off x="4068" y="2049"/>
                <a:ext cx="34" cy="21"/>
              </a:xfrm>
              <a:custGeom>
                <a:avLst/>
                <a:gdLst>
                  <a:gd name="T0" fmla="*/ 7 w 34"/>
                  <a:gd name="T1" fmla="*/ 17 h 21"/>
                  <a:gd name="T2" fmla="*/ 6 w 34"/>
                  <a:gd name="T3" fmla="*/ 10 h 21"/>
                  <a:gd name="T4" fmla="*/ 7 w 34"/>
                  <a:gd name="T5" fmla="*/ 10 h 21"/>
                  <a:gd name="T6" fmla="*/ 7 w 34"/>
                  <a:gd name="T7" fmla="*/ 9 h 21"/>
                  <a:gd name="T8" fmla="*/ 7 w 34"/>
                  <a:gd name="T9" fmla="*/ 10 h 21"/>
                  <a:gd name="T10" fmla="*/ 11 w 34"/>
                  <a:gd name="T11" fmla="*/ 7 h 21"/>
                  <a:gd name="T12" fmla="*/ 9 w 34"/>
                  <a:gd name="T13" fmla="*/ 7 h 21"/>
                  <a:gd name="T14" fmla="*/ 11 w 34"/>
                  <a:gd name="T15" fmla="*/ 7 h 21"/>
                  <a:gd name="T16" fmla="*/ 11 w 34"/>
                  <a:gd name="T17" fmla="*/ 5 h 21"/>
                  <a:gd name="T18" fmla="*/ 18 w 34"/>
                  <a:gd name="T19" fmla="*/ 7 h 21"/>
                  <a:gd name="T20" fmla="*/ 23 w 34"/>
                  <a:gd name="T21" fmla="*/ 5 h 21"/>
                  <a:gd name="T22" fmla="*/ 21 w 34"/>
                  <a:gd name="T23" fmla="*/ 7 h 21"/>
                  <a:gd name="T24" fmla="*/ 25 w 34"/>
                  <a:gd name="T25" fmla="*/ 9 h 21"/>
                  <a:gd name="T26" fmla="*/ 23 w 34"/>
                  <a:gd name="T27" fmla="*/ 7 h 21"/>
                  <a:gd name="T28" fmla="*/ 25 w 34"/>
                  <a:gd name="T29" fmla="*/ 12 h 21"/>
                  <a:gd name="T30" fmla="*/ 27 w 34"/>
                  <a:gd name="T31" fmla="*/ 12 h 21"/>
                  <a:gd name="T32" fmla="*/ 25 w 34"/>
                  <a:gd name="T33" fmla="*/ 17 h 21"/>
                  <a:gd name="T34" fmla="*/ 28 w 34"/>
                  <a:gd name="T35" fmla="*/ 19 h 21"/>
                  <a:gd name="T36" fmla="*/ 27 w 34"/>
                  <a:gd name="T37" fmla="*/ 17 h 21"/>
                  <a:gd name="T38" fmla="*/ 30 w 34"/>
                  <a:gd name="T39" fmla="*/ 14 h 21"/>
                  <a:gd name="T40" fmla="*/ 4 w 34"/>
                  <a:gd name="T41" fmla="*/ 14 h 21"/>
                  <a:gd name="T42" fmla="*/ 7 w 34"/>
                  <a:gd name="T43" fmla="*/ 17 h 21"/>
                  <a:gd name="T44" fmla="*/ 0 w 34"/>
                  <a:gd name="T45" fmla="*/ 17 h 21"/>
                  <a:gd name="T46" fmla="*/ 4 w 34"/>
                  <a:gd name="T47" fmla="*/ 21 h 21"/>
                  <a:gd name="T48" fmla="*/ 30 w 34"/>
                  <a:gd name="T49" fmla="*/ 21 h 21"/>
                  <a:gd name="T50" fmla="*/ 32 w 34"/>
                  <a:gd name="T51" fmla="*/ 21 h 21"/>
                  <a:gd name="T52" fmla="*/ 32 w 34"/>
                  <a:gd name="T53" fmla="*/ 19 h 21"/>
                  <a:gd name="T54" fmla="*/ 34 w 34"/>
                  <a:gd name="T55" fmla="*/ 19 h 21"/>
                  <a:gd name="T56" fmla="*/ 34 w 34"/>
                  <a:gd name="T57" fmla="*/ 17 h 21"/>
                  <a:gd name="T58" fmla="*/ 32 w 34"/>
                  <a:gd name="T59" fmla="*/ 16 h 21"/>
                  <a:gd name="T60" fmla="*/ 32 w 34"/>
                  <a:gd name="T61" fmla="*/ 14 h 21"/>
                  <a:gd name="T62" fmla="*/ 30 w 34"/>
                  <a:gd name="T63" fmla="*/ 9 h 21"/>
                  <a:gd name="T64" fmla="*/ 28 w 34"/>
                  <a:gd name="T65" fmla="*/ 9 h 21"/>
                  <a:gd name="T66" fmla="*/ 30 w 34"/>
                  <a:gd name="T67" fmla="*/ 7 h 21"/>
                  <a:gd name="T68" fmla="*/ 28 w 34"/>
                  <a:gd name="T69" fmla="*/ 5 h 21"/>
                  <a:gd name="T70" fmla="*/ 28 w 34"/>
                  <a:gd name="T71" fmla="*/ 4 h 21"/>
                  <a:gd name="T72" fmla="*/ 27 w 34"/>
                  <a:gd name="T73" fmla="*/ 2 h 21"/>
                  <a:gd name="T74" fmla="*/ 18 w 34"/>
                  <a:gd name="T75" fmla="*/ 0 h 21"/>
                  <a:gd name="T76" fmla="*/ 7 w 34"/>
                  <a:gd name="T77" fmla="*/ 2 h 21"/>
                  <a:gd name="T78" fmla="*/ 7 w 34"/>
                  <a:gd name="T79" fmla="*/ 4 h 21"/>
                  <a:gd name="T80" fmla="*/ 6 w 34"/>
                  <a:gd name="T81" fmla="*/ 4 h 21"/>
                  <a:gd name="T82" fmla="*/ 4 w 34"/>
                  <a:gd name="T83" fmla="*/ 7 h 21"/>
                  <a:gd name="T84" fmla="*/ 7 w 34"/>
                  <a:gd name="T85" fmla="*/ 4 h 21"/>
                  <a:gd name="T86" fmla="*/ 4 w 34"/>
                  <a:gd name="T87" fmla="*/ 5 h 21"/>
                  <a:gd name="T88" fmla="*/ 4 w 34"/>
                  <a:gd name="T89" fmla="*/ 7 h 21"/>
                  <a:gd name="T90" fmla="*/ 2 w 34"/>
                  <a:gd name="T91" fmla="*/ 7 h 21"/>
                  <a:gd name="T92" fmla="*/ 0 w 34"/>
                  <a:gd name="T93" fmla="*/ 17 h 21"/>
                  <a:gd name="T94" fmla="*/ 7 w 34"/>
                  <a:gd name="T9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21">
                    <a:moveTo>
                      <a:pt x="7" y="17"/>
                    </a:moveTo>
                    <a:lnTo>
                      <a:pt x="6" y="10"/>
                    </a:lnTo>
                    <a:lnTo>
                      <a:pt x="7" y="10"/>
                    </a:lnTo>
                    <a:lnTo>
                      <a:pt x="7" y="9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5"/>
                    </a:lnTo>
                    <a:lnTo>
                      <a:pt x="18" y="7"/>
                    </a:lnTo>
                    <a:lnTo>
                      <a:pt x="23" y="5"/>
                    </a:lnTo>
                    <a:lnTo>
                      <a:pt x="21" y="7"/>
                    </a:lnTo>
                    <a:lnTo>
                      <a:pt x="25" y="9"/>
                    </a:lnTo>
                    <a:lnTo>
                      <a:pt x="23" y="7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5" y="17"/>
                    </a:lnTo>
                    <a:lnTo>
                      <a:pt x="28" y="19"/>
                    </a:lnTo>
                    <a:lnTo>
                      <a:pt x="27" y="17"/>
                    </a:lnTo>
                    <a:lnTo>
                      <a:pt x="30" y="14"/>
                    </a:lnTo>
                    <a:lnTo>
                      <a:pt x="4" y="14"/>
                    </a:lnTo>
                    <a:lnTo>
                      <a:pt x="7" y="17"/>
                    </a:lnTo>
                    <a:lnTo>
                      <a:pt x="0" y="17"/>
                    </a:lnTo>
                    <a:lnTo>
                      <a:pt x="4" y="21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32" y="19"/>
                    </a:lnTo>
                    <a:lnTo>
                      <a:pt x="34" y="19"/>
                    </a:lnTo>
                    <a:lnTo>
                      <a:pt x="34" y="17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0" y="9"/>
                    </a:lnTo>
                    <a:lnTo>
                      <a:pt x="28" y="9"/>
                    </a:lnTo>
                    <a:lnTo>
                      <a:pt x="30" y="7"/>
                    </a:lnTo>
                    <a:lnTo>
                      <a:pt x="28" y="5"/>
                    </a:lnTo>
                    <a:lnTo>
                      <a:pt x="28" y="4"/>
                    </a:lnTo>
                    <a:lnTo>
                      <a:pt x="27" y="2"/>
                    </a:lnTo>
                    <a:lnTo>
                      <a:pt x="18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7"/>
                    </a:lnTo>
                    <a:lnTo>
                      <a:pt x="7" y="4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17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4" name="Freeform 121"/>
              <p:cNvSpPr>
                <a:spLocks/>
              </p:cNvSpPr>
              <p:nvPr/>
            </p:nvSpPr>
            <p:spPr bwMode="auto">
              <a:xfrm>
                <a:off x="4061" y="2042"/>
                <a:ext cx="48" cy="57"/>
              </a:xfrm>
              <a:custGeom>
                <a:avLst/>
                <a:gdLst>
                  <a:gd name="T0" fmla="*/ 48 w 48"/>
                  <a:gd name="T1" fmla="*/ 33 h 57"/>
                  <a:gd name="T2" fmla="*/ 44 w 48"/>
                  <a:gd name="T3" fmla="*/ 14 h 57"/>
                  <a:gd name="T4" fmla="*/ 42 w 48"/>
                  <a:gd name="T5" fmla="*/ 11 h 57"/>
                  <a:gd name="T6" fmla="*/ 41 w 48"/>
                  <a:gd name="T7" fmla="*/ 7 h 57"/>
                  <a:gd name="T8" fmla="*/ 34 w 48"/>
                  <a:gd name="T9" fmla="*/ 4 h 57"/>
                  <a:gd name="T10" fmla="*/ 9 w 48"/>
                  <a:gd name="T11" fmla="*/ 4 h 57"/>
                  <a:gd name="T12" fmla="*/ 7 w 48"/>
                  <a:gd name="T13" fmla="*/ 7 h 57"/>
                  <a:gd name="T14" fmla="*/ 6 w 48"/>
                  <a:gd name="T15" fmla="*/ 9 h 57"/>
                  <a:gd name="T16" fmla="*/ 0 w 48"/>
                  <a:gd name="T17" fmla="*/ 29 h 57"/>
                  <a:gd name="T18" fmla="*/ 6 w 48"/>
                  <a:gd name="T19" fmla="*/ 47 h 57"/>
                  <a:gd name="T20" fmla="*/ 7 w 48"/>
                  <a:gd name="T21" fmla="*/ 52 h 57"/>
                  <a:gd name="T22" fmla="*/ 13 w 48"/>
                  <a:gd name="T23" fmla="*/ 55 h 57"/>
                  <a:gd name="T24" fmla="*/ 27 w 48"/>
                  <a:gd name="T25" fmla="*/ 55 h 57"/>
                  <a:gd name="T26" fmla="*/ 37 w 48"/>
                  <a:gd name="T27" fmla="*/ 54 h 57"/>
                  <a:gd name="T28" fmla="*/ 42 w 48"/>
                  <a:gd name="T29" fmla="*/ 47 h 57"/>
                  <a:gd name="T30" fmla="*/ 44 w 48"/>
                  <a:gd name="T31" fmla="*/ 40 h 57"/>
                  <a:gd name="T32" fmla="*/ 46 w 48"/>
                  <a:gd name="T33" fmla="*/ 33 h 57"/>
                  <a:gd name="T34" fmla="*/ 34 w 48"/>
                  <a:gd name="T35" fmla="*/ 36 h 57"/>
                  <a:gd name="T36" fmla="*/ 32 w 48"/>
                  <a:gd name="T37" fmla="*/ 40 h 57"/>
                  <a:gd name="T38" fmla="*/ 34 w 48"/>
                  <a:gd name="T39" fmla="*/ 42 h 57"/>
                  <a:gd name="T40" fmla="*/ 21 w 48"/>
                  <a:gd name="T41" fmla="*/ 48 h 57"/>
                  <a:gd name="T42" fmla="*/ 18 w 48"/>
                  <a:gd name="T43" fmla="*/ 43 h 57"/>
                  <a:gd name="T44" fmla="*/ 16 w 48"/>
                  <a:gd name="T45" fmla="*/ 42 h 57"/>
                  <a:gd name="T46" fmla="*/ 14 w 48"/>
                  <a:gd name="T47" fmla="*/ 31 h 57"/>
                  <a:gd name="T48" fmla="*/ 11 w 48"/>
                  <a:gd name="T49" fmla="*/ 28 h 57"/>
                  <a:gd name="T50" fmla="*/ 9 w 48"/>
                  <a:gd name="T51" fmla="*/ 29 h 57"/>
                  <a:gd name="T52" fmla="*/ 11 w 48"/>
                  <a:gd name="T53" fmla="*/ 42 h 57"/>
                  <a:gd name="T54" fmla="*/ 11 w 48"/>
                  <a:gd name="T55" fmla="*/ 43 h 57"/>
                  <a:gd name="T56" fmla="*/ 21 w 48"/>
                  <a:gd name="T57" fmla="*/ 50 h 57"/>
                  <a:gd name="T58" fmla="*/ 32 w 48"/>
                  <a:gd name="T59" fmla="*/ 48 h 57"/>
                  <a:gd name="T60" fmla="*/ 35 w 48"/>
                  <a:gd name="T61" fmla="*/ 47 h 57"/>
                  <a:gd name="T62" fmla="*/ 37 w 48"/>
                  <a:gd name="T63" fmla="*/ 38 h 57"/>
                  <a:gd name="T64" fmla="*/ 44 w 48"/>
                  <a:gd name="T65" fmla="*/ 40 h 57"/>
                  <a:gd name="T66" fmla="*/ 41 w 48"/>
                  <a:gd name="T67" fmla="*/ 42 h 57"/>
                  <a:gd name="T68" fmla="*/ 35 w 48"/>
                  <a:gd name="T69" fmla="*/ 45 h 57"/>
                  <a:gd name="T70" fmla="*/ 34 w 48"/>
                  <a:gd name="T71" fmla="*/ 47 h 57"/>
                  <a:gd name="T72" fmla="*/ 23 w 48"/>
                  <a:gd name="T73" fmla="*/ 52 h 57"/>
                  <a:gd name="T74" fmla="*/ 16 w 48"/>
                  <a:gd name="T75" fmla="*/ 52 h 57"/>
                  <a:gd name="T76" fmla="*/ 11 w 48"/>
                  <a:gd name="T77" fmla="*/ 48 h 57"/>
                  <a:gd name="T78" fmla="*/ 9 w 48"/>
                  <a:gd name="T79" fmla="*/ 43 h 57"/>
                  <a:gd name="T80" fmla="*/ 7 w 48"/>
                  <a:gd name="T81" fmla="*/ 29 h 57"/>
                  <a:gd name="T82" fmla="*/ 9 w 48"/>
                  <a:gd name="T83" fmla="*/ 12 h 57"/>
                  <a:gd name="T84" fmla="*/ 11 w 48"/>
                  <a:gd name="T85" fmla="*/ 11 h 57"/>
                  <a:gd name="T86" fmla="*/ 13 w 48"/>
                  <a:gd name="T87" fmla="*/ 7 h 57"/>
                  <a:gd name="T88" fmla="*/ 30 w 48"/>
                  <a:gd name="T89" fmla="*/ 5 h 57"/>
                  <a:gd name="T90" fmla="*/ 35 w 48"/>
                  <a:gd name="T91" fmla="*/ 9 h 57"/>
                  <a:gd name="T92" fmla="*/ 37 w 48"/>
                  <a:gd name="T93" fmla="*/ 12 h 57"/>
                  <a:gd name="T94" fmla="*/ 41 w 48"/>
                  <a:gd name="T95" fmla="*/ 17 h 57"/>
                  <a:gd name="T96" fmla="*/ 41 w 48"/>
                  <a:gd name="T97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" h="57">
                    <a:moveTo>
                      <a:pt x="11" y="35"/>
                    </a:moveTo>
                    <a:lnTo>
                      <a:pt x="46" y="35"/>
                    </a:lnTo>
                    <a:lnTo>
                      <a:pt x="46" y="33"/>
                    </a:lnTo>
                    <a:lnTo>
                      <a:pt x="48" y="33"/>
                    </a:lnTo>
                    <a:lnTo>
                      <a:pt x="48" y="28"/>
                    </a:lnTo>
                    <a:lnTo>
                      <a:pt x="46" y="26"/>
                    </a:lnTo>
                    <a:lnTo>
                      <a:pt x="46" y="24"/>
                    </a:lnTo>
                    <a:lnTo>
                      <a:pt x="44" y="14"/>
                    </a:lnTo>
                    <a:lnTo>
                      <a:pt x="42" y="14"/>
                    </a:lnTo>
                    <a:lnTo>
                      <a:pt x="42" y="11"/>
                    </a:lnTo>
                    <a:lnTo>
                      <a:pt x="41" y="11"/>
                    </a:lnTo>
                    <a:lnTo>
                      <a:pt x="42" y="11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1" y="9"/>
                    </a:lnTo>
                    <a:lnTo>
                      <a:pt x="41" y="7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4" y="4"/>
                    </a:lnTo>
                    <a:lnTo>
                      <a:pt x="34" y="2"/>
                    </a:lnTo>
                    <a:lnTo>
                      <a:pt x="25" y="0"/>
                    </a:lnTo>
                    <a:lnTo>
                      <a:pt x="13" y="0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6" y="9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9" y="5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29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4" y="47"/>
                    </a:lnTo>
                    <a:lnTo>
                      <a:pt x="6" y="47"/>
                    </a:lnTo>
                    <a:lnTo>
                      <a:pt x="4" y="48"/>
                    </a:lnTo>
                    <a:lnTo>
                      <a:pt x="7" y="50"/>
                    </a:lnTo>
                    <a:lnTo>
                      <a:pt x="6" y="48"/>
                    </a:lnTo>
                    <a:lnTo>
                      <a:pt x="7" y="52"/>
                    </a:lnTo>
                    <a:lnTo>
                      <a:pt x="9" y="52"/>
                    </a:lnTo>
                    <a:lnTo>
                      <a:pt x="9" y="54"/>
                    </a:lnTo>
                    <a:lnTo>
                      <a:pt x="13" y="54"/>
                    </a:lnTo>
                    <a:lnTo>
                      <a:pt x="13" y="55"/>
                    </a:lnTo>
                    <a:lnTo>
                      <a:pt x="21" y="57"/>
                    </a:lnTo>
                    <a:lnTo>
                      <a:pt x="23" y="57"/>
                    </a:lnTo>
                    <a:lnTo>
                      <a:pt x="28" y="55"/>
                    </a:lnTo>
                    <a:lnTo>
                      <a:pt x="27" y="55"/>
                    </a:lnTo>
                    <a:lnTo>
                      <a:pt x="34" y="55"/>
                    </a:lnTo>
                    <a:lnTo>
                      <a:pt x="34" y="54"/>
                    </a:lnTo>
                    <a:lnTo>
                      <a:pt x="35" y="55"/>
                    </a:lnTo>
                    <a:lnTo>
                      <a:pt x="37" y="54"/>
                    </a:lnTo>
                    <a:lnTo>
                      <a:pt x="41" y="50"/>
                    </a:lnTo>
                    <a:lnTo>
                      <a:pt x="42" y="48"/>
                    </a:lnTo>
                    <a:lnTo>
                      <a:pt x="41" y="47"/>
                    </a:lnTo>
                    <a:lnTo>
                      <a:pt x="42" y="47"/>
                    </a:lnTo>
                    <a:lnTo>
                      <a:pt x="42" y="45"/>
                    </a:lnTo>
                    <a:lnTo>
                      <a:pt x="44" y="45"/>
                    </a:lnTo>
                    <a:lnTo>
                      <a:pt x="44" y="38"/>
                    </a:lnTo>
                    <a:lnTo>
                      <a:pt x="44" y="40"/>
                    </a:lnTo>
                    <a:lnTo>
                      <a:pt x="48" y="36"/>
                    </a:lnTo>
                    <a:lnTo>
                      <a:pt x="48" y="35"/>
                    </a:lnTo>
                    <a:lnTo>
                      <a:pt x="46" y="35"/>
                    </a:lnTo>
                    <a:lnTo>
                      <a:pt x="46" y="33"/>
                    </a:lnTo>
                    <a:lnTo>
                      <a:pt x="35" y="33"/>
                    </a:lnTo>
                    <a:lnTo>
                      <a:pt x="35" y="35"/>
                    </a:lnTo>
                    <a:lnTo>
                      <a:pt x="34" y="35"/>
                    </a:lnTo>
                    <a:lnTo>
                      <a:pt x="34" y="36"/>
                    </a:lnTo>
                    <a:lnTo>
                      <a:pt x="37" y="33"/>
                    </a:lnTo>
                    <a:lnTo>
                      <a:pt x="34" y="35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0" y="45"/>
                    </a:lnTo>
                    <a:lnTo>
                      <a:pt x="32" y="43"/>
                    </a:lnTo>
                    <a:lnTo>
                      <a:pt x="32" y="42"/>
                    </a:lnTo>
                    <a:lnTo>
                      <a:pt x="34" y="42"/>
                    </a:lnTo>
                    <a:lnTo>
                      <a:pt x="28" y="43"/>
                    </a:lnTo>
                    <a:lnTo>
                      <a:pt x="28" y="45"/>
                    </a:lnTo>
                    <a:lnTo>
                      <a:pt x="23" y="45"/>
                    </a:lnTo>
                    <a:lnTo>
                      <a:pt x="21" y="48"/>
                    </a:lnTo>
                    <a:lnTo>
                      <a:pt x="27" y="47"/>
                    </a:lnTo>
                    <a:lnTo>
                      <a:pt x="25" y="43"/>
                    </a:lnTo>
                    <a:lnTo>
                      <a:pt x="18" y="45"/>
                    </a:lnTo>
                    <a:lnTo>
                      <a:pt x="18" y="43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18" y="42"/>
                    </a:lnTo>
                    <a:lnTo>
                      <a:pt x="16" y="42"/>
                    </a:lnTo>
                    <a:lnTo>
                      <a:pt x="16" y="40"/>
                    </a:lnTo>
                    <a:lnTo>
                      <a:pt x="14" y="38"/>
                    </a:lnTo>
                    <a:lnTo>
                      <a:pt x="13" y="38"/>
                    </a:lnTo>
                    <a:lnTo>
                      <a:pt x="14" y="31"/>
                    </a:lnTo>
                    <a:lnTo>
                      <a:pt x="11" y="35"/>
                    </a:lnTo>
                    <a:lnTo>
                      <a:pt x="13" y="35"/>
                    </a:lnTo>
                    <a:lnTo>
                      <a:pt x="11" y="35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1" y="28"/>
                    </a:lnTo>
                    <a:lnTo>
                      <a:pt x="9" y="28"/>
                    </a:lnTo>
                    <a:lnTo>
                      <a:pt x="9" y="29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9" y="42"/>
                    </a:lnTo>
                    <a:lnTo>
                      <a:pt x="11" y="42"/>
                    </a:lnTo>
                    <a:lnTo>
                      <a:pt x="9" y="43"/>
                    </a:lnTo>
                    <a:lnTo>
                      <a:pt x="13" y="45"/>
                    </a:lnTo>
                    <a:lnTo>
                      <a:pt x="11" y="45"/>
                    </a:lnTo>
                    <a:lnTo>
                      <a:pt x="11" y="43"/>
                    </a:lnTo>
                    <a:lnTo>
                      <a:pt x="13" y="47"/>
                    </a:lnTo>
                    <a:lnTo>
                      <a:pt x="14" y="47"/>
                    </a:lnTo>
                    <a:lnTo>
                      <a:pt x="14" y="48"/>
                    </a:lnTo>
                    <a:lnTo>
                      <a:pt x="21" y="50"/>
                    </a:lnTo>
                    <a:lnTo>
                      <a:pt x="23" y="50"/>
                    </a:lnTo>
                    <a:lnTo>
                      <a:pt x="28" y="48"/>
                    </a:lnTo>
                    <a:lnTo>
                      <a:pt x="27" y="48"/>
                    </a:lnTo>
                    <a:lnTo>
                      <a:pt x="32" y="48"/>
                    </a:lnTo>
                    <a:lnTo>
                      <a:pt x="32" y="47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5" y="47"/>
                    </a:lnTo>
                    <a:lnTo>
                      <a:pt x="37" y="45"/>
                    </a:lnTo>
                    <a:lnTo>
                      <a:pt x="35" y="43"/>
                    </a:lnTo>
                    <a:lnTo>
                      <a:pt x="37" y="43"/>
                    </a:lnTo>
                    <a:lnTo>
                      <a:pt x="37" y="38"/>
                    </a:lnTo>
                    <a:lnTo>
                      <a:pt x="37" y="40"/>
                    </a:lnTo>
                    <a:lnTo>
                      <a:pt x="41" y="36"/>
                    </a:lnTo>
                    <a:lnTo>
                      <a:pt x="37" y="40"/>
                    </a:lnTo>
                    <a:lnTo>
                      <a:pt x="44" y="40"/>
                    </a:lnTo>
                    <a:lnTo>
                      <a:pt x="41" y="36"/>
                    </a:lnTo>
                    <a:lnTo>
                      <a:pt x="44" y="33"/>
                    </a:lnTo>
                    <a:lnTo>
                      <a:pt x="41" y="35"/>
                    </a:lnTo>
                    <a:lnTo>
                      <a:pt x="41" y="42"/>
                    </a:lnTo>
                    <a:lnTo>
                      <a:pt x="39" y="42"/>
                    </a:lnTo>
                    <a:lnTo>
                      <a:pt x="39" y="43"/>
                    </a:lnTo>
                    <a:lnTo>
                      <a:pt x="37" y="43"/>
                    </a:lnTo>
                    <a:lnTo>
                      <a:pt x="35" y="45"/>
                    </a:lnTo>
                    <a:lnTo>
                      <a:pt x="34" y="47"/>
                    </a:lnTo>
                    <a:lnTo>
                      <a:pt x="34" y="50"/>
                    </a:lnTo>
                    <a:lnTo>
                      <a:pt x="37" y="47"/>
                    </a:lnTo>
                    <a:lnTo>
                      <a:pt x="34" y="47"/>
                    </a:lnTo>
                    <a:lnTo>
                      <a:pt x="32" y="48"/>
                    </a:lnTo>
                    <a:lnTo>
                      <a:pt x="30" y="50"/>
                    </a:lnTo>
                    <a:lnTo>
                      <a:pt x="30" y="52"/>
                    </a:lnTo>
                    <a:lnTo>
                      <a:pt x="23" y="52"/>
                    </a:lnTo>
                    <a:lnTo>
                      <a:pt x="21" y="55"/>
                    </a:lnTo>
                    <a:lnTo>
                      <a:pt x="27" y="54"/>
                    </a:lnTo>
                    <a:lnTo>
                      <a:pt x="25" y="50"/>
                    </a:lnTo>
                    <a:lnTo>
                      <a:pt x="16" y="52"/>
                    </a:lnTo>
                    <a:lnTo>
                      <a:pt x="16" y="50"/>
                    </a:lnTo>
                    <a:lnTo>
                      <a:pt x="13" y="50"/>
                    </a:lnTo>
                    <a:lnTo>
                      <a:pt x="13" y="48"/>
                    </a:lnTo>
                    <a:lnTo>
                      <a:pt x="11" y="48"/>
                    </a:lnTo>
                    <a:lnTo>
                      <a:pt x="13" y="48"/>
                    </a:lnTo>
                    <a:lnTo>
                      <a:pt x="11" y="47"/>
                    </a:lnTo>
                    <a:lnTo>
                      <a:pt x="11" y="45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38"/>
                    </a:lnTo>
                    <a:lnTo>
                      <a:pt x="6" y="38"/>
                    </a:lnTo>
                    <a:lnTo>
                      <a:pt x="7" y="29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11"/>
                    </a:lnTo>
                    <a:lnTo>
                      <a:pt x="9" y="12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4" y="9"/>
                    </a:lnTo>
                    <a:lnTo>
                      <a:pt x="16" y="7"/>
                    </a:lnTo>
                    <a:lnTo>
                      <a:pt x="25" y="7"/>
                    </a:lnTo>
                    <a:lnTo>
                      <a:pt x="30" y="5"/>
                    </a:lnTo>
                    <a:lnTo>
                      <a:pt x="30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5" y="9"/>
                    </a:lnTo>
                    <a:lnTo>
                      <a:pt x="34" y="11"/>
                    </a:lnTo>
                    <a:lnTo>
                      <a:pt x="37" y="12"/>
                    </a:lnTo>
                    <a:lnTo>
                      <a:pt x="35" y="12"/>
                    </a:lnTo>
                    <a:lnTo>
                      <a:pt x="37" y="12"/>
                    </a:lnTo>
                    <a:lnTo>
                      <a:pt x="35" y="11"/>
                    </a:lnTo>
                    <a:lnTo>
                      <a:pt x="39" y="14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39" y="28"/>
                    </a:lnTo>
                    <a:lnTo>
                      <a:pt x="42" y="29"/>
                    </a:lnTo>
                    <a:lnTo>
                      <a:pt x="41" y="28"/>
                    </a:lnTo>
                    <a:lnTo>
                      <a:pt x="41" y="31"/>
                    </a:lnTo>
                    <a:lnTo>
                      <a:pt x="44" y="28"/>
                    </a:lnTo>
                    <a:lnTo>
                      <a:pt x="11" y="28"/>
                    </a:lnTo>
                    <a:lnTo>
                      <a:pt x="11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5" name="Freeform 122"/>
              <p:cNvSpPr>
                <a:spLocks/>
              </p:cNvSpPr>
              <p:nvPr/>
            </p:nvSpPr>
            <p:spPr bwMode="auto">
              <a:xfrm>
                <a:off x="4116" y="2046"/>
                <a:ext cx="22" cy="50"/>
              </a:xfrm>
              <a:custGeom>
                <a:avLst/>
                <a:gdLst>
                  <a:gd name="T0" fmla="*/ 0 w 22"/>
                  <a:gd name="T1" fmla="*/ 50 h 50"/>
                  <a:gd name="T2" fmla="*/ 8 w 22"/>
                  <a:gd name="T3" fmla="*/ 50 h 50"/>
                  <a:gd name="T4" fmla="*/ 8 w 22"/>
                  <a:gd name="T5" fmla="*/ 22 h 50"/>
                  <a:gd name="T6" fmla="*/ 10 w 22"/>
                  <a:gd name="T7" fmla="*/ 10 h 50"/>
                  <a:gd name="T8" fmla="*/ 21 w 22"/>
                  <a:gd name="T9" fmla="*/ 7 h 50"/>
                  <a:gd name="T10" fmla="*/ 22 w 22"/>
                  <a:gd name="T11" fmla="*/ 7 h 50"/>
                  <a:gd name="T12" fmla="*/ 22 w 22"/>
                  <a:gd name="T13" fmla="*/ 0 h 50"/>
                  <a:gd name="T14" fmla="*/ 21 w 22"/>
                  <a:gd name="T15" fmla="*/ 0 h 50"/>
                  <a:gd name="T16" fmla="*/ 12 w 22"/>
                  <a:gd name="T17" fmla="*/ 1 h 50"/>
                  <a:gd name="T18" fmla="*/ 8 w 22"/>
                  <a:gd name="T19" fmla="*/ 5 h 50"/>
                  <a:gd name="T20" fmla="*/ 8 w 22"/>
                  <a:gd name="T21" fmla="*/ 8 h 50"/>
                  <a:gd name="T22" fmla="*/ 8 w 22"/>
                  <a:gd name="T23" fmla="*/ 0 h 50"/>
                  <a:gd name="T24" fmla="*/ 0 w 22"/>
                  <a:gd name="T25" fmla="*/ 0 h 50"/>
                  <a:gd name="T26" fmla="*/ 0 w 22"/>
                  <a:gd name="T2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50">
                    <a:moveTo>
                      <a:pt x="0" y="50"/>
                    </a:moveTo>
                    <a:lnTo>
                      <a:pt x="8" y="50"/>
                    </a:lnTo>
                    <a:lnTo>
                      <a:pt x="8" y="22"/>
                    </a:lnTo>
                    <a:lnTo>
                      <a:pt x="10" y="10"/>
                    </a:lnTo>
                    <a:lnTo>
                      <a:pt x="21" y="7"/>
                    </a:lnTo>
                    <a:lnTo>
                      <a:pt x="22" y="7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2" y="1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6" name="Freeform 123"/>
              <p:cNvSpPr>
                <a:spLocks/>
              </p:cNvSpPr>
              <p:nvPr/>
            </p:nvSpPr>
            <p:spPr bwMode="auto">
              <a:xfrm>
                <a:off x="4112" y="2042"/>
                <a:ext cx="30" cy="57"/>
              </a:xfrm>
              <a:custGeom>
                <a:avLst/>
                <a:gdLst>
                  <a:gd name="T0" fmla="*/ 14 w 30"/>
                  <a:gd name="T1" fmla="*/ 57 h 57"/>
                  <a:gd name="T2" fmla="*/ 16 w 30"/>
                  <a:gd name="T3" fmla="*/ 55 h 57"/>
                  <a:gd name="T4" fmla="*/ 14 w 30"/>
                  <a:gd name="T5" fmla="*/ 16 h 57"/>
                  <a:gd name="T6" fmla="*/ 18 w 30"/>
                  <a:gd name="T7" fmla="*/ 16 h 57"/>
                  <a:gd name="T8" fmla="*/ 18 w 30"/>
                  <a:gd name="T9" fmla="*/ 14 h 57"/>
                  <a:gd name="T10" fmla="*/ 18 w 30"/>
                  <a:gd name="T11" fmla="*/ 14 h 57"/>
                  <a:gd name="T12" fmla="*/ 25 w 30"/>
                  <a:gd name="T13" fmla="*/ 14 h 57"/>
                  <a:gd name="T14" fmla="*/ 28 w 30"/>
                  <a:gd name="T15" fmla="*/ 12 h 57"/>
                  <a:gd name="T16" fmla="*/ 30 w 30"/>
                  <a:gd name="T17" fmla="*/ 4 h 57"/>
                  <a:gd name="T18" fmla="*/ 26 w 30"/>
                  <a:gd name="T19" fmla="*/ 0 h 57"/>
                  <a:gd name="T20" fmla="*/ 14 w 30"/>
                  <a:gd name="T21" fmla="*/ 2 h 57"/>
                  <a:gd name="T22" fmla="*/ 14 w 30"/>
                  <a:gd name="T23" fmla="*/ 4 h 57"/>
                  <a:gd name="T24" fmla="*/ 16 w 30"/>
                  <a:gd name="T25" fmla="*/ 2 h 57"/>
                  <a:gd name="T26" fmla="*/ 9 w 30"/>
                  <a:gd name="T27" fmla="*/ 12 h 57"/>
                  <a:gd name="T28" fmla="*/ 16 w 30"/>
                  <a:gd name="T29" fmla="*/ 2 h 57"/>
                  <a:gd name="T30" fmla="*/ 14 w 30"/>
                  <a:gd name="T31" fmla="*/ 0 h 57"/>
                  <a:gd name="T32" fmla="*/ 2 w 30"/>
                  <a:gd name="T33" fmla="*/ 2 h 57"/>
                  <a:gd name="T34" fmla="*/ 0 w 30"/>
                  <a:gd name="T35" fmla="*/ 54 h 57"/>
                  <a:gd name="T36" fmla="*/ 4 w 30"/>
                  <a:gd name="T37" fmla="*/ 50 h 57"/>
                  <a:gd name="T38" fmla="*/ 7 w 30"/>
                  <a:gd name="T39" fmla="*/ 4 h 57"/>
                  <a:gd name="T40" fmla="*/ 12 w 30"/>
                  <a:gd name="T41" fmla="*/ 7 h 57"/>
                  <a:gd name="T42" fmla="*/ 9 w 30"/>
                  <a:gd name="T43" fmla="*/ 12 h 57"/>
                  <a:gd name="T44" fmla="*/ 11 w 30"/>
                  <a:gd name="T45" fmla="*/ 14 h 57"/>
                  <a:gd name="T46" fmla="*/ 12 w 30"/>
                  <a:gd name="T47" fmla="*/ 16 h 57"/>
                  <a:gd name="T48" fmla="*/ 14 w 30"/>
                  <a:gd name="T49" fmla="*/ 14 h 57"/>
                  <a:gd name="T50" fmla="*/ 16 w 30"/>
                  <a:gd name="T51" fmla="*/ 12 h 57"/>
                  <a:gd name="T52" fmla="*/ 18 w 30"/>
                  <a:gd name="T53" fmla="*/ 9 h 57"/>
                  <a:gd name="T54" fmla="*/ 19 w 30"/>
                  <a:gd name="T55" fmla="*/ 5 h 57"/>
                  <a:gd name="T56" fmla="*/ 25 w 30"/>
                  <a:gd name="T57" fmla="*/ 7 h 57"/>
                  <a:gd name="T58" fmla="*/ 26 w 30"/>
                  <a:gd name="T59" fmla="*/ 0 h 57"/>
                  <a:gd name="T60" fmla="*/ 25 w 30"/>
                  <a:gd name="T61" fmla="*/ 2 h 57"/>
                  <a:gd name="T62" fmla="*/ 23 w 30"/>
                  <a:gd name="T63" fmla="*/ 4 h 57"/>
                  <a:gd name="T64" fmla="*/ 26 w 30"/>
                  <a:gd name="T65" fmla="*/ 7 h 57"/>
                  <a:gd name="T66" fmla="*/ 14 w 30"/>
                  <a:gd name="T67" fmla="*/ 9 h 57"/>
                  <a:gd name="T68" fmla="*/ 12 w 30"/>
                  <a:gd name="T69" fmla="*/ 11 h 57"/>
                  <a:gd name="T70" fmla="*/ 12 w 30"/>
                  <a:gd name="T71" fmla="*/ 11 h 57"/>
                  <a:gd name="T72" fmla="*/ 11 w 30"/>
                  <a:gd name="T73" fmla="*/ 12 h 57"/>
                  <a:gd name="T74" fmla="*/ 11 w 30"/>
                  <a:gd name="T75" fmla="*/ 12 h 57"/>
                  <a:gd name="T76" fmla="*/ 9 w 30"/>
                  <a:gd name="T77" fmla="*/ 54 h 57"/>
                  <a:gd name="T78" fmla="*/ 4 w 30"/>
                  <a:gd name="T79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0" h="57">
                    <a:moveTo>
                      <a:pt x="4" y="57"/>
                    </a:moveTo>
                    <a:lnTo>
                      <a:pt x="14" y="57"/>
                    </a:lnTo>
                    <a:lnTo>
                      <a:pt x="14" y="55"/>
                    </a:lnTo>
                    <a:lnTo>
                      <a:pt x="16" y="55"/>
                    </a:lnTo>
                    <a:lnTo>
                      <a:pt x="16" y="26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8" y="16"/>
                    </a:lnTo>
                    <a:lnTo>
                      <a:pt x="16" y="17"/>
                    </a:lnTo>
                    <a:lnTo>
                      <a:pt x="18" y="14"/>
                    </a:lnTo>
                    <a:lnTo>
                      <a:pt x="16" y="14"/>
                    </a:lnTo>
                    <a:lnTo>
                      <a:pt x="18" y="14"/>
                    </a:lnTo>
                    <a:lnTo>
                      <a:pt x="18" y="12"/>
                    </a:lnTo>
                    <a:lnTo>
                      <a:pt x="25" y="14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26" y="7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14" y="2"/>
                    </a:lnTo>
                    <a:lnTo>
                      <a:pt x="12" y="5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12"/>
                    </a:lnTo>
                    <a:lnTo>
                      <a:pt x="16" y="12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54"/>
                    </a:lnTo>
                    <a:lnTo>
                      <a:pt x="4" y="57"/>
                    </a:lnTo>
                    <a:lnTo>
                      <a:pt x="4" y="50"/>
                    </a:lnTo>
                    <a:lnTo>
                      <a:pt x="7" y="54"/>
                    </a:lnTo>
                    <a:lnTo>
                      <a:pt x="7" y="4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9" y="4"/>
                    </a:lnTo>
                    <a:lnTo>
                      <a:pt x="9" y="12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6" y="9"/>
                    </a:lnTo>
                    <a:lnTo>
                      <a:pt x="18" y="9"/>
                    </a:lnTo>
                    <a:lnTo>
                      <a:pt x="18" y="7"/>
                    </a:lnTo>
                    <a:lnTo>
                      <a:pt x="19" y="5"/>
                    </a:lnTo>
                    <a:lnTo>
                      <a:pt x="18" y="5"/>
                    </a:lnTo>
                    <a:lnTo>
                      <a:pt x="25" y="7"/>
                    </a:lnTo>
                    <a:lnTo>
                      <a:pt x="26" y="7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23" y="4"/>
                    </a:lnTo>
                    <a:lnTo>
                      <a:pt x="23" y="11"/>
                    </a:lnTo>
                    <a:lnTo>
                      <a:pt x="26" y="7"/>
                    </a:lnTo>
                    <a:lnTo>
                      <a:pt x="25" y="7"/>
                    </a:lnTo>
                    <a:lnTo>
                      <a:pt x="14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1" y="14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1" y="12"/>
                    </a:lnTo>
                    <a:lnTo>
                      <a:pt x="9" y="26"/>
                    </a:lnTo>
                    <a:lnTo>
                      <a:pt x="9" y="54"/>
                    </a:lnTo>
                    <a:lnTo>
                      <a:pt x="12" y="50"/>
                    </a:lnTo>
                    <a:lnTo>
                      <a:pt x="4" y="50"/>
                    </a:lnTo>
                    <a:lnTo>
                      <a:pt x="4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57" name="Rectangle 124"/>
              <p:cNvSpPr>
                <a:spLocks noChangeArrowheads="1"/>
              </p:cNvSpPr>
              <p:nvPr/>
            </p:nvSpPr>
            <p:spPr bwMode="auto">
              <a:xfrm>
                <a:off x="2871" y="3701"/>
                <a:ext cx="393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FD Fan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8" name="Rectangle 125"/>
              <p:cNvSpPr>
                <a:spLocks noChangeArrowheads="1"/>
              </p:cNvSpPr>
              <p:nvPr/>
            </p:nvSpPr>
            <p:spPr bwMode="auto">
              <a:xfrm>
                <a:off x="4815" y="3493"/>
                <a:ext cx="35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ID Fan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9" name="Rectangle 126"/>
              <p:cNvSpPr>
                <a:spLocks noChangeArrowheads="1"/>
              </p:cNvSpPr>
              <p:nvPr/>
            </p:nvSpPr>
            <p:spPr bwMode="auto">
              <a:xfrm>
                <a:off x="5377" y="3617"/>
                <a:ext cx="31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Stack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0" name="Rectangle 127"/>
              <p:cNvSpPr>
                <a:spLocks noChangeArrowheads="1"/>
              </p:cNvSpPr>
              <p:nvPr/>
            </p:nvSpPr>
            <p:spPr bwMode="auto">
              <a:xfrm>
                <a:off x="1895" y="1396"/>
                <a:ext cx="45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Cyclone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1" name="Rectangle 128"/>
              <p:cNvSpPr>
                <a:spLocks noChangeArrowheads="1"/>
              </p:cNvSpPr>
              <p:nvPr/>
            </p:nvSpPr>
            <p:spPr bwMode="auto">
              <a:xfrm rot="60000">
                <a:off x="2875" y="1168"/>
                <a:ext cx="538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To Steam 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2" name="Rectangle 129"/>
              <p:cNvSpPr>
                <a:spLocks noChangeArrowheads="1"/>
              </p:cNvSpPr>
              <p:nvPr/>
            </p:nvSpPr>
            <p:spPr bwMode="auto">
              <a:xfrm rot="60000">
                <a:off x="2874" y="1275"/>
                <a:ext cx="508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Generator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3" name="Rectangle 130"/>
              <p:cNvSpPr>
                <a:spLocks noChangeArrowheads="1"/>
              </p:cNvSpPr>
              <p:nvPr/>
            </p:nvSpPr>
            <p:spPr bwMode="auto">
              <a:xfrm>
                <a:off x="2782" y="2507"/>
                <a:ext cx="317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Water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4" name="Rectangle 131"/>
              <p:cNvSpPr>
                <a:spLocks noChangeArrowheads="1"/>
              </p:cNvSpPr>
              <p:nvPr/>
            </p:nvSpPr>
            <p:spPr bwMode="auto">
              <a:xfrm>
                <a:off x="3355" y="3456"/>
                <a:ext cx="17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Air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5" name="Rectangle 132"/>
              <p:cNvSpPr>
                <a:spLocks noChangeArrowheads="1"/>
              </p:cNvSpPr>
              <p:nvPr/>
            </p:nvSpPr>
            <p:spPr bwMode="auto">
              <a:xfrm>
                <a:off x="3164" y="3504"/>
                <a:ext cx="135" cy="1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6" name="Freeform 133"/>
              <p:cNvSpPr>
                <a:spLocks/>
              </p:cNvSpPr>
              <p:nvPr/>
            </p:nvSpPr>
            <p:spPr bwMode="auto">
              <a:xfrm>
                <a:off x="3150" y="3488"/>
                <a:ext cx="18" cy="45"/>
              </a:xfrm>
              <a:custGeom>
                <a:avLst/>
                <a:gdLst>
                  <a:gd name="T0" fmla="*/ 18 w 18"/>
                  <a:gd name="T1" fmla="*/ 45 h 45"/>
                  <a:gd name="T2" fmla="*/ 18 w 18"/>
                  <a:gd name="T3" fmla="*/ 0 h 45"/>
                  <a:gd name="T4" fmla="*/ 16 w 18"/>
                  <a:gd name="T5" fmla="*/ 0 h 45"/>
                  <a:gd name="T6" fmla="*/ 0 w 18"/>
                  <a:gd name="T7" fmla="*/ 22 h 45"/>
                  <a:gd name="T8" fmla="*/ 16 w 18"/>
                  <a:gd name="T9" fmla="*/ 45 h 45"/>
                  <a:gd name="T10" fmla="*/ 18 w 18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45">
                    <a:moveTo>
                      <a:pt x="18" y="45"/>
                    </a:moveTo>
                    <a:lnTo>
                      <a:pt x="18" y="0"/>
                    </a:lnTo>
                    <a:lnTo>
                      <a:pt x="16" y="0"/>
                    </a:lnTo>
                    <a:lnTo>
                      <a:pt x="0" y="22"/>
                    </a:lnTo>
                    <a:lnTo>
                      <a:pt x="16" y="45"/>
                    </a:lnTo>
                    <a:lnTo>
                      <a:pt x="1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7" name="Freeform 134"/>
              <p:cNvSpPr>
                <a:spLocks/>
              </p:cNvSpPr>
              <p:nvPr/>
            </p:nvSpPr>
            <p:spPr bwMode="auto">
              <a:xfrm>
                <a:off x="3120" y="3481"/>
                <a:ext cx="58" cy="57"/>
              </a:xfrm>
              <a:custGeom>
                <a:avLst/>
                <a:gdLst>
                  <a:gd name="T0" fmla="*/ 58 w 58"/>
                  <a:gd name="T1" fmla="*/ 57 h 57"/>
                  <a:gd name="T2" fmla="*/ 0 w 58"/>
                  <a:gd name="T3" fmla="*/ 29 h 57"/>
                  <a:gd name="T4" fmla="*/ 58 w 58"/>
                  <a:gd name="T5" fmla="*/ 0 h 57"/>
                  <a:gd name="T6" fmla="*/ 30 w 58"/>
                  <a:gd name="T7" fmla="*/ 29 h 57"/>
                  <a:gd name="T8" fmla="*/ 58 w 58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58" y="57"/>
                    </a:moveTo>
                    <a:lnTo>
                      <a:pt x="0" y="29"/>
                    </a:lnTo>
                    <a:lnTo>
                      <a:pt x="58" y="0"/>
                    </a:lnTo>
                    <a:lnTo>
                      <a:pt x="30" y="29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8" name="Line 135"/>
              <p:cNvSpPr>
                <a:spLocks noChangeShapeType="1"/>
              </p:cNvSpPr>
              <p:nvPr/>
            </p:nvSpPr>
            <p:spPr bwMode="auto">
              <a:xfrm flipV="1">
                <a:off x="3120" y="3481"/>
                <a:ext cx="0" cy="5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69" name="Rectangle 136"/>
              <p:cNvSpPr>
                <a:spLocks noChangeArrowheads="1"/>
              </p:cNvSpPr>
              <p:nvPr/>
            </p:nvSpPr>
            <p:spPr bwMode="auto">
              <a:xfrm>
                <a:off x="1180" y="1211"/>
                <a:ext cx="301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Drum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70" name="Rectangle 137"/>
              <p:cNvSpPr>
                <a:spLocks noChangeArrowheads="1"/>
              </p:cNvSpPr>
              <p:nvPr/>
            </p:nvSpPr>
            <p:spPr bwMode="auto">
              <a:xfrm>
                <a:off x="3062" y="1445"/>
                <a:ext cx="428" cy="1143"/>
              </a:xfrm>
              <a:prstGeom prst="rect">
                <a:avLst/>
              </a:prstGeom>
              <a:solidFill>
                <a:srgbClr val="FF80C2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1" name="Rectangle 138"/>
              <p:cNvSpPr>
                <a:spLocks noChangeArrowheads="1"/>
              </p:cNvSpPr>
              <p:nvPr/>
            </p:nvSpPr>
            <p:spPr bwMode="auto">
              <a:xfrm>
                <a:off x="4508" y="1471"/>
                <a:ext cx="310" cy="1161"/>
              </a:xfrm>
              <a:prstGeom prst="rect">
                <a:avLst/>
              </a:prstGeom>
              <a:solidFill>
                <a:srgbClr val="00FFFF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2" name="Rectangle 139"/>
              <p:cNvSpPr>
                <a:spLocks noChangeArrowheads="1"/>
              </p:cNvSpPr>
              <p:nvPr/>
            </p:nvSpPr>
            <p:spPr bwMode="auto">
              <a:xfrm>
                <a:off x="273" y="1833"/>
                <a:ext cx="527" cy="331"/>
              </a:xfrm>
              <a:prstGeom prst="rect">
                <a:avLst/>
              </a:pr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3" name="Freeform 140"/>
              <p:cNvSpPr>
                <a:spLocks/>
              </p:cNvSpPr>
              <p:nvPr/>
            </p:nvSpPr>
            <p:spPr bwMode="auto">
              <a:xfrm>
                <a:off x="267" y="1828"/>
                <a:ext cx="542" cy="346"/>
              </a:xfrm>
              <a:custGeom>
                <a:avLst/>
                <a:gdLst>
                  <a:gd name="T0" fmla="*/ 0 w 542"/>
                  <a:gd name="T1" fmla="*/ 0 h 346"/>
                  <a:gd name="T2" fmla="*/ 0 w 542"/>
                  <a:gd name="T3" fmla="*/ 346 h 346"/>
                  <a:gd name="T4" fmla="*/ 542 w 542"/>
                  <a:gd name="T5" fmla="*/ 346 h 346"/>
                  <a:gd name="T6" fmla="*/ 542 w 542"/>
                  <a:gd name="T7" fmla="*/ 0 h 346"/>
                  <a:gd name="T8" fmla="*/ 0 w 542"/>
                  <a:gd name="T9" fmla="*/ 0 h 346"/>
                  <a:gd name="T10" fmla="*/ 6 w 542"/>
                  <a:gd name="T11" fmla="*/ 10 h 346"/>
                  <a:gd name="T12" fmla="*/ 537 w 542"/>
                  <a:gd name="T13" fmla="*/ 10 h 346"/>
                  <a:gd name="T14" fmla="*/ 531 w 542"/>
                  <a:gd name="T15" fmla="*/ 5 h 346"/>
                  <a:gd name="T16" fmla="*/ 531 w 542"/>
                  <a:gd name="T17" fmla="*/ 341 h 346"/>
                  <a:gd name="T18" fmla="*/ 537 w 542"/>
                  <a:gd name="T19" fmla="*/ 336 h 346"/>
                  <a:gd name="T20" fmla="*/ 6 w 542"/>
                  <a:gd name="T21" fmla="*/ 336 h 346"/>
                  <a:gd name="T22" fmla="*/ 11 w 542"/>
                  <a:gd name="T23" fmla="*/ 341 h 346"/>
                  <a:gd name="T24" fmla="*/ 11 w 542"/>
                  <a:gd name="T25" fmla="*/ 5 h 346"/>
                  <a:gd name="T26" fmla="*/ 6 w 542"/>
                  <a:gd name="T27" fmla="*/ 10 h 346"/>
                  <a:gd name="T28" fmla="*/ 0 w 542"/>
                  <a:gd name="T2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2" h="346">
                    <a:moveTo>
                      <a:pt x="0" y="0"/>
                    </a:moveTo>
                    <a:lnTo>
                      <a:pt x="0" y="346"/>
                    </a:lnTo>
                    <a:lnTo>
                      <a:pt x="542" y="346"/>
                    </a:lnTo>
                    <a:lnTo>
                      <a:pt x="542" y="0"/>
                    </a:lnTo>
                    <a:lnTo>
                      <a:pt x="0" y="0"/>
                    </a:lnTo>
                    <a:lnTo>
                      <a:pt x="6" y="10"/>
                    </a:lnTo>
                    <a:lnTo>
                      <a:pt x="537" y="10"/>
                    </a:lnTo>
                    <a:lnTo>
                      <a:pt x="531" y="5"/>
                    </a:lnTo>
                    <a:lnTo>
                      <a:pt x="531" y="341"/>
                    </a:lnTo>
                    <a:lnTo>
                      <a:pt x="537" y="336"/>
                    </a:lnTo>
                    <a:lnTo>
                      <a:pt x="6" y="336"/>
                    </a:lnTo>
                    <a:lnTo>
                      <a:pt x="11" y="341"/>
                    </a:lnTo>
                    <a:lnTo>
                      <a:pt x="11" y="5"/>
                    </a:lnTo>
                    <a:lnTo>
                      <a:pt x="6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4" name="Rectangle 141"/>
              <p:cNvSpPr>
                <a:spLocks noChangeArrowheads="1"/>
              </p:cNvSpPr>
              <p:nvPr/>
            </p:nvSpPr>
            <p:spPr bwMode="auto">
              <a:xfrm>
                <a:off x="362" y="2281"/>
                <a:ext cx="349" cy="17"/>
              </a:xfrm>
              <a:prstGeom prst="rect">
                <a:avLst/>
              </a:prstGeom>
              <a:solidFill>
                <a:srgbClr val="80F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5" name="Freeform 142"/>
              <p:cNvSpPr>
                <a:spLocks/>
              </p:cNvSpPr>
              <p:nvPr/>
            </p:nvSpPr>
            <p:spPr bwMode="auto">
              <a:xfrm>
                <a:off x="357" y="2276"/>
                <a:ext cx="362" cy="32"/>
              </a:xfrm>
              <a:custGeom>
                <a:avLst/>
                <a:gdLst>
                  <a:gd name="T0" fmla="*/ 0 w 362"/>
                  <a:gd name="T1" fmla="*/ 0 h 32"/>
                  <a:gd name="T2" fmla="*/ 0 w 362"/>
                  <a:gd name="T3" fmla="*/ 32 h 32"/>
                  <a:gd name="T4" fmla="*/ 362 w 362"/>
                  <a:gd name="T5" fmla="*/ 32 h 32"/>
                  <a:gd name="T6" fmla="*/ 362 w 362"/>
                  <a:gd name="T7" fmla="*/ 0 h 32"/>
                  <a:gd name="T8" fmla="*/ 0 w 362"/>
                  <a:gd name="T9" fmla="*/ 0 h 32"/>
                  <a:gd name="T10" fmla="*/ 5 w 362"/>
                  <a:gd name="T11" fmla="*/ 10 h 32"/>
                  <a:gd name="T12" fmla="*/ 357 w 362"/>
                  <a:gd name="T13" fmla="*/ 10 h 32"/>
                  <a:gd name="T14" fmla="*/ 352 w 362"/>
                  <a:gd name="T15" fmla="*/ 5 h 32"/>
                  <a:gd name="T16" fmla="*/ 352 w 362"/>
                  <a:gd name="T17" fmla="*/ 27 h 32"/>
                  <a:gd name="T18" fmla="*/ 357 w 362"/>
                  <a:gd name="T19" fmla="*/ 22 h 32"/>
                  <a:gd name="T20" fmla="*/ 5 w 362"/>
                  <a:gd name="T21" fmla="*/ 22 h 32"/>
                  <a:gd name="T22" fmla="*/ 10 w 362"/>
                  <a:gd name="T23" fmla="*/ 27 h 32"/>
                  <a:gd name="T24" fmla="*/ 10 w 362"/>
                  <a:gd name="T25" fmla="*/ 5 h 32"/>
                  <a:gd name="T26" fmla="*/ 5 w 362"/>
                  <a:gd name="T27" fmla="*/ 10 h 32"/>
                  <a:gd name="T28" fmla="*/ 0 w 362"/>
                  <a:gd name="T2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2" h="32">
                    <a:moveTo>
                      <a:pt x="0" y="0"/>
                    </a:moveTo>
                    <a:lnTo>
                      <a:pt x="0" y="32"/>
                    </a:lnTo>
                    <a:lnTo>
                      <a:pt x="362" y="32"/>
                    </a:lnTo>
                    <a:lnTo>
                      <a:pt x="362" y="0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357" y="10"/>
                    </a:lnTo>
                    <a:lnTo>
                      <a:pt x="352" y="5"/>
                    </a:lnTo>
                    <a:lnTo>
                      <a:pt x="352" y="27"/>
                    </a:lnTo>
                    <a:lnTo>
                      <a:pt x="357" y="22"/>
                    </a:lnTo>
                    <a:lnTo>
                      <a:pt x="5" y="22"/>
                    </a:lnTo>
                    <a:lnTo>
                      <a:pt x="10" y="27"/>
                    </a:lnTo>
                    <a:lnTo>
                      <a:pt x="10" y="5"/>
                    </a:lnTo>
                    <a:lnTo>
                      <a:pt x="5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6" name="Rectangle 143"/>
              <p:cNvSpPr>
                <a:spLocks noChangeArrowheads="1"/>
              </p:cNvSpPr>
              <p:nvPr/>
            </p:nvSpPr>
            <p:spPr bwMode="auto">
              <a:xfrm>
                <a:off x="351" y="2281"/>
                <a:ext cx="773" cy="79"/>
              </a:xfrm>
              <a:prstGeom prst="rect">
                <a:avLst/>
              </a:prstGeom>
              <a:solidFill>
                <a:srgbClr val="80FF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7" name="Freeform 144"/>
              <p:cNvSpPr>
                <a:spLocks/>
              </p:cNvSpPr>
              <p:nvPr/>
            </p:nvSpPr>
            <p:spPr bwMode="auto">
              <a:xfrm>
                <a:off x="346" y="2276"/>
                <a:ext cx="787" cy="94"/>
              </a:xfrm>
              <a:custGeom>
                <a:avLst/>
                <a:gdLst>
                  <a:gd name="T0" fmla="*/ 0 w 787"/>
                  <a:gd name="T1" fmla="*/ 0 h 94"/>
                  <a:gd name="T2" fmla="*/ 0 w 787"/>
                  <a:gd name="T3" fmla="*/ 94 h 94"/>
                  <a:gd name="T4" fmla="*/ 787 w 787"/>
                  <a:gd name="T5" fmla="*/ 94 h 94"/>
                  <a:gd name="T6" fmla="*/ 787 w 787"/>
                  <a:gd name="T7" fmla="*/ 0 h 94"/>
                  <a:gd name="T8" fmla="*/ 0 w 787"/>
                  <a:gd name="T9" fmla="*/ 0 h 94"/>
                  <a:gd name="T10" fmla="*/ 5 w 787"/>
                  <a:gd name="T11" fmla="*/ 10 h 94"/>
                  <a:gd name="T12" fmla="*/ 782 w 787"/>
                  <a:gd name="T13" fmla="*/ 10 h 94"/>
                  <a:gd name="T14" fmla="*/ 777 w 787"/>
                  <a:gd name="T15" fmla="*/ 5 h 94"/>
                  <a:gd name="T16" fmla="*/ 777 w 787"/>
                  <a:gd name="T17" fmla="*/ 89 h 94"/>
                  <a:gd name="T18" fmla="*/ 782 w 787"/>
                  <a:gd name="T19" fmla="*/ 84 h 94"/>
                  <a:gd name="T20" fmla="*/ 5 w 787"/>
                  <a:gd name="T21" fmla="*/ 84 h 94"/>
                  <a:gd name="T22" fmla="*/ 11 w 787"/>
                  <a:gd name="T23" fmla="*/ 89 h 94"/>
                  <a:gd name="T24" fmla="*/ 11 w 787"/>
                  <a:gd name="T25" fmla="*/ 5 h 94"/>
                  <a:gd name="T26" fmla="*/ 5 w 787"/>
                  <a:gd name="T27" fmla="*/ 10 h 94"/>
                  <a:gd name="T28" fmla="*/ 0 w 787"/>
                  <a:gd name="T2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7" h="94">
                    <a:moveTo>
                      <a:pt x="0" y="0"/>
                    </a:moveTo>
                    <a:lnTo>
                      <a:pt x="0" y="94"/>
                    </a:lnTo>
                    <a:lnTo>
                      <a:pt x="787" y="94"/>
                    </a:lnTo>
                    <a:lnTo>
                      <a:pt x="787" y="0"/>
                    </a:lnTo>
                    <a:lnTo>
                      <a:pt x="0" y="0"/>
                    </a:lnTo>
                    <a:lnTo>
                      <a:pt x="5" y="10"/>
                    </a:lnTo>
                    <a:lnTo>
                      <a:pt x="782" y="10"/>
                    </a:lnTo>
                    <a:lnTo>
                      <a:pt x="777" y="5"/>
                    </a:lnTo>
                    <a:lnTo>
                      <a:pt x="777" y="89"/>
                    </a:lnTo>
                    <a:lnTo>
                      <a:pt x="782" y="84"/>
                    </a:lnTo>
                    <a:lnTo>
                      <a:pt x="5" y="84"/>
                    </a:lnTo>
                    <a:lnTo>
                      <a:pt x="11" y="89"/>
                    </a:lnTo>
                    <a:lnTo>
                      <a:pt x="11" y="5"/>
                    </a:lnTo>
                    <a:lnTo>
                      <a:pt x="5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8" name="Freeform 145"/>
              <p:cNvSpPr>
                <a:spLocks/>
              </p:cNvSpPr>
              <p:nvPr/>
            </p:nvSpPr>
            <p:spPr bwMode="auto">
              <a:xfrm>
                <a:off x="348" y="2272"/>
                <a:ext cx="785" cy="101"/>
              </a:xfrm>
              <a:custGeom>
                <a:avLst/>
                <a:gdLst>
                  <a:gd name="T0" fmla="*/ 7 w 785"/>
                  <a:gd name="T1" fmla="*/ 96 h 101"/>
                  <a:gd name="T2" fmla="*/ 75 w 785"/>
                  <a:gd name="T3" fmla="*/ 12 h 101"/>
                  <a:gd name="T4" fmla="*/ 68 w 785"/>
                  <a:gd name="T5" fmla="*/ 12 h 101"/>
                  <a:gd name="T6" fmla="*/ 140 w 785"/>
                  <a:gd name="T7" fmla="*/ 100 h 101"/>
                  <a:gd name="T8" fmla="*/ 212 w 785"/>
                  <a:gd name="T9" fmla="*/ 12 h 101"/>
                  <a:gd name="T10" fmla="*/ 205 w 785"/>
                  <a:gd name="T11" fmla="*/ 12 h 101"/>
                  <a:gd name="T12" fmla="*/ 277 w 785"/>
                  <a:gd name="T13" fmla="*/ 100 h 101"/>
                  <a:gd name="T14" fmla="*/ 350 w 785"/>
                  <a:gd name="T15" fmla="*/ 12 h 101"/>
                  <a:gd name="T16" fmla="*/ 343 w 785"/>
                  <a:gd name="T17" fmla="*/ 12 h 101"/>
                  <a:gd name="T18" fmla="*/ 415 w 785"/>
                  <a:gd name="T19" fmla="*/ 100 h 101"/>
                  <a:gd name="T20" fmla="*/ 487 w 785"/>
                  <a:gd name="T21" fmla="*/ 12 h 101"/>
                  <a:gd name="T22" fmla="*/ 480 w 785"/>
                  <a:gd name="T23" fmla="*/ 12 h 101"/>
                  <a:gd name="T24" fmla="*/ 552 w 785"/>
                  <a:gd name="T25" fmla="*/ 100 h 101"/>
                  <a:gd name="T26" fmla="*/ 624 w 785"/>
                  <a:gd name="T27" fmla="*/ 12 h 101"/>
                  <a:gd name="T28" fmla="*/ 615 w 785"/>
                  <a:gd name="T29" fmla="*/ 10 h 101"/>
                  <a:gd name="T30" fmla="*/ 666 w 785"/>
                  <a:gd name="T31" fmla="*/ 101 h 101"/>
                  <a:gd name="T32" fmla="*/ 738 w 785"/>
                  <a:gd name="T33" fmla="*/ 12 h 101"/>
                  <a:gd name="T34" fmla="*/ 729 w 785"/>
                  <a:gd name="T35" fmla="*/ 10 h 101"/>
                  <a:gd name="T36" fmla="*/ 775 w 785"/>
                  <a:gd name="T37" fmla="*/ 94 h 101"/>
                  <a:gd name="T38" fmla="*/ 785 w 785"/>
                  <a:gd name="T39" fmla="*/ 91 h 101"/>
                  <a:gd name="T40" fmla="*/ 734 w 785"/>
                  <a:gd name="T41" fmla="*/ 0 h 101"/>
                  <a:gd name="T42" fmla="*/ 662 w 785"/>
                  <a:gd name="T43" fmla="*/ 89 h 101"/>
                  <a:gd name="T44" fmla="*/ 671 w 785"/>
                  <a:gd name="T45" fmla="*/ 91 h 101"/>
                  <a:gd name="T46" fmla="*/ 620 w 785"/>
                  <a:gd name="T47" fmla="*/ 0 h 101"/>
                  <a:gd name="T48" fmla="*/ 548 w 785"/>
                  <a:gd name="T49" fmla="*/ 89 h 101"/>
                  <a:gd name="T50" fmla="*/ 555 w 785"/>
                  <a:gd name="T51" fmla="*/ 89 h 101"/>
                  <a:gd name="T52" fmla="*/ 484 w 785"/>
                  <a:gd name="T53" fmla="*/ 2 h 101"/>
                  <a:gd name="T54" fmla="*/ 412 w 785"/>
                  <a:gd name="T55" fmla="*/ 89 h 101"/>
                  <a:gd name="T56" fmla="*/ 419 w 785"/>
                  <a:gd name="T57" fmla="*/ 89 h 101"/>
                  <a:gd name="T58" fmla="*/ 347 w 785"/>
                  <a:gd name="T59" fmla="*/ 2 h 101"/>
                  <a:gd name="T60" fmla="*/ 273 w 785"/>
                  <a:gd name="T61" fmla="*/ 89 h 101"/>
                  <a:gd name="T62" fmla="*/ 280 w 785"/>
                  <a:gd name="T63" fmla="*/ 89 h 101"/>
                  <a:gd name="T64" fmla="*/ 208 w 785"/>
                  <a:gd name="T65" fmla="*/ 2 h 101"/>
                  <a:gd name="T66" fmla="*/ 137 w 785"/>
                  <a:gd name="T67" fmla="*/ 89 h 101"/>
                  <a:gd name="T68" fmla="*/ 144 w 785"/>
                  <a:gd name="T69" fmla="*/ 89 h 101"/>
                  <a:gd name="T70" fmla="*/ 72 w 785"/>
                  <a:gd name="T71" fmla="*/ 2 h 101"/>
                  <a:gd name="T72" fmla="*/ 0 w 785"/>
                  <a:gd name="T73" fmla="*/ 89 h 101"/>
                  <a:gd name="T74" fmla="*/ 7 w 785"/>
                  <a:gd name="T75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101">
                    <a:moveTo>
                      <a:pt x="7" y="96"/>
                    </a:moveTo>
                    <a:lnTo>
                      <a:pt x="75" y="12"/>
                    </a:lnTo>
                    <a:lnTo>
                      <a:pt x="68" y="12"/>
                    </a:lnTo>
                    <a:lnTo>
                      <a:pt x="140" y="100"/>
                    </a:lnTo>
                    <a:lnTo>
                      <a:pt x="212" y="12"/>
                    </a:lnTo>
                    <a:lnTo>
                      <a:pt x="205" y="12"/>
                    </a:lnTo>
                    <a:lnTo>
                      <a:pt x="277" y="100"/>
                    </a:lnTo>
                    <a:lnTo>
                      <a:pt x="350" y="12"/>
                    </a:lnTo>
                    <a:lnTo>
                      <a:pt x="343" y="12"/>
                    </a:lnTo>
                    <a:lnTo>
                      <a:pt x="415" y="100"/>
                    </a:lnTo>
                    <a:lnTo>
                      <a:pt x="487" y="12"/>
                    </a:lnTo>
                    <a:lnTo>
                      <a:pt x="480" y="12"/>
                    </a:lnTo>
                    <a:lnTo>
                      <a:pt x="552" y="100"/>
                    </a:lnTo>
                    <a:lnTo>
                      <a:pt x="624" y="12"/>
                    </a:lnTo>
                    <a:lnTo>
                      <a:pt x="615" y="10"/>
                    </a:lnTo>
                    <a:lnTo>
                      <a:pt x="666" y="101"/>
                    </a:lnTo>
                    <a:lnTo>
                      <a:pt x="738" y="12"/>
                    </a:lnTo>
                    <a:lnTo>
                      <a:pt x="729" y="10"/>
                    </a:lnTo>
                    <a:lnTo>
                      <a:pt x="775" y="94"/>
                    </a:lnTo>
                    <a:lnTo>
                      <a:pt x="785" y="91"/>
                    </a:lnTo>
                    <a:lnTo>
                      <a:pt x="734" y="0"/>
                    </a:lnTo>
                    <a:lnTo>
                      <a:pt x="662" y="89"/>
                    </a:lnTo>
                    <a:lnTo>
                      <a:pt x="671" y="91"/>
                    </a:lnTo>
                    <a:lnTo>
                      <a:pt x="620" y="0"/>
                    </a:lnTo>
                    <a:lnTo>
                      <a:pt x="548" y="89"/>
                    </a:lnTo>
                    <a:lnTo>
                      <a:pt x="555" y="89"/>
                    </a:lnTo>
                    <a:lnTo>
                      <a:pt x="484" y="2"/>
                    </a:lnTo>
                    <a:lnTo>
                      <a:pt x="412" y="89"/>
                    </a:lnTo>
                    <a:lnTo>
                      <a:pt x="419" y="89"/>
                    </a:lnTo>
                    <a:lnTo>
                      <a:pt x="347" y="2"/>
                    </a:lnTo>
                    <a:lnTo>
                      <a:pt x="273" y="89"/>
                    </a:lnTo>
                    <a:lnTo>
                      <a:pt x="280" y="89"/>
                    </a:lnTo>
                    <a:lnTo>
                      <a:pt x="208" y="2"/>
                    </a:lnTo>
                    <a:lnTo>
                      <a:pt x="137" y="89"/>
                    </a:lnTo>
                    <a:lnTo>
                      <a:pt x="144" y="89"/>
                    </a:lnTo>
                    <a:lnTo>
                      <a:pt x="72" y="2"/>
                    </a:lnTo>
                    <a:lnTo>
                      <a:pt x="0" y="89"/>
                    </a:lnTo>
                    <a:lnTo>
                      <a:pt x="7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79" name="Freeform 146"/>
              <p:cNvSpPr>
                <a:spLocks/>
              </p:cNvSpPr>
              <p:nvPr/>
            </p:nvSpPr>
            <p:spPr bwMode="auto">
              <a:xfrm>
                <a:off x="273" y="2169"/>
                <a:ext cx="531" cy="112"/>
              </a:xfrm>
              <a:custGeom>
                <a:avLst/>
                <a:gdLst>
                  <a:gd name="T0" fmla="*/ 0 w 531"/>
                  <a:gd name="T1" fmla="*/ 0 h 112"/>
                  <a:gd name="T2" fmla="*/ 89 w 531"/>
                  <a:gd name="T3" fmla="*/ 112 h 112"/>
                  <a:gd name="T4" fmla="*/ 441 w 531"/>
                  <a:gd name="T5" fmla="*/ 112 h 112"/>
                  <a:gd name="T6" fmla="*/ 531 w 531"/>
                  <a:gd name="T7" fmla="*/ 0 h 112"/>
                  <a:gd name="T8" fmla="*/ 0 w 531"/>
                  <a:gd name="T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1" h="112">
                    <a:moveTo>
                      <a:pt x="0" y="0"/>
                    </a:moveTo>
                    <a:lnTo>
                      <a:pt x="89" y="112"/>
                    </a:lnTo>
                    <a:lnTo>
                      <a:pt x="441" y="112"/>
                    </a:lnTo>
                    <a:lnTo>
                      <a:pt x="5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0" name="Freeform 147"/>
              <p:cNvSpPr>
                <a:spLocks/>
              </p:cNvSpPr>
              <p:nvPr/>
            </p:nvSpPr>
            <p:spPr bwMode="auto">
              <a:xfrm>
                <a:off x="264" y="2164"/>
                <a:ext cx="548" cy="122"/>
              </a:xfrm>
              <a:custGeom>
                <a:avLst/>
                <a:gdLst>
                  <a:gd name="T0" fmla="*/ 0 w 548"/>
                  <a:gd name="T1" fmla="*/ 0 h 122"/>
                  <a:gd name="T2" fmla="*/ 96 w 548"/>
                  <a:gd name="T3" fmla="*/ 122 h 122"/>
                  <a:gd name="T4" fmla="*/ 452 w 548"/>
                  <a:gd name="T5" fmla="*/ 122 h 122"/>
                  <a:gd name="T6" fmla="*/ 548 w 548"/>
                  <a:gd name="T7" fmla="*/ 0 h 122"/>
                  <a:gd name="T8" fmla="*/ 0 w 548"/>
                  <a:gd name="T9" fmla="*/ 0 h 122"/>
                  <a:gd name="T10" fmla="*/ 9 w 548"/>
                  <a:gd name="T11" fmla="*/ 10 h 122"/>
                  <a:gd name="T12" fmla="*/ 540 w 548"/>
                  <a:gd name="T13" fmla="*/ 10 h 122"/>
                  <a:gd name="T14" fmla="*/ 536 w 548"/>
                  <a:gd name="T15" fmla="*/ 2 h 122"/>
                  <a:gd name="T16" fmla="*/ 447 w 548"/>
                  <a:gd name="T17" fmla="*/ 113 h 122"/>
                  <a:gd name="T18" fmla="*/ 450 w 548"/>
                  <a:gd name="T19" fmla="*/ 112 h 122"/>
                  <a:gd name="T20" fmla="*/ 98 w 548"/>
                  <a:gd name="T21" fmla="*/ 112 h 122"/>
                  <a:gd name="T22" fmla="*/ 101 w 548"/>
                  <a:gd name="T23" fmla="*/ 113 h 122"/>
                  <a:gd name="T24" fmla="*/ 12 w 548"/>
                  <a:gd name="T25" fmla="*/ 2 h 122"/>
                  <a:gd name="T26" fmla="*/ 9 w 548"/>
                  <a:gd name="T27" fmla="*/ 10 h 122"/>
                  <a:gd name="T28" fmla="*/ 0 w 548"/>
                  <a:gd name="T2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8" h="122">
                    <a:moveTo>
                      <a:pt x="0" y="0"/>
                    </a:moveTo>
                    <a:lnTo>
                      <a:pt x="96" y="122"/>
                    </a:lnTo>
                    <a:lnTo>
                      <a:pt x="452" y="122"/>
                    </a:lnTo>
                    <a:lnTo>
                      <a:pt x="548" y="0"/>
                    </a:lnTo>
                    <a:lnTo>
                      <a:pt x="0" y="0"/>
                    </a:lnTo>
                    <a:lnTo>
                      <a:pt x="9" y="10"/>
                    </a:lnTo>
                    <a:lnTo>
                      <a:pt x="540" y="10"/>
                    </a:lnTo>
                    <a:lnTo>
                      <a:pt x="536" y="2"/>
                    </a:lnTo>
                    <a:lnTo>
                      <a:pt x="447" y="113"/>
                    </a:lnTo>
                    <a:lnTo>
                      <a:pt x="450" y="112"/>
                    </a:lnTo>
                    <a:lnTo>
                      <a:pt x="98" y="112"/>
                    </a:lnTo>
                    <a:lnTo>
                      <a:pt x="101" y="113"/>
                    </a:lnTo>
                    <a:lnTo>
                      <a:pt x="12" y="2"/>
                    </a:lnTo>
                    <a:lnTo>
                      <a:pt x="9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1" name="Rectangle 148"/>
              <p:cNvSpPr>
                <a:spLocks noChangeArrowheads="1"/>
              </p:cNvSpPr>
              <p:nvPr/>
            </p:nvSpPr>
            <p:spPr bwMode="auto">
              <a:xfrm>
                <a:off x="192" y="1698"/>
                <a:ext cx="32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돋움" panose="020B0600000101010101" pitchFamily="50" charset="-127"/>
                    <a:ea typeface="돋움" panose="020B0600000101010101" pitchFamily="50" charset="-127"/>
                  </a:rPr>
                  <a:t>Hopper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82" name="Freeform 149"/>
              <p:cNvSpPr>
                <a:spLocks/>
              </p:cNvSpPr>
              <p:nvPr/>
            </p:nvSpPr>
            <p:spPr bwMode="auto">
              <a:xfrm>
                <a:off x="1066" y="2348"/>
                <a:ext cx="219" cy="591"/>
              </a:xfrm>
              <a:custGeom>
                <a:avLst/>
                <a:gdLst>
                  <a:gd name="T0" fmla="*/ 11 w 219"/>
                  <a:gd name="T1" fmla="*/ 5 h 591"/>
                  <a:gd name="T2" fmla="*/ 11 w 219"/>
                  <a:gd name="T3" fmla="*/ 3 h 591"/>
                  <a:gd name="T4" fmla="*/ 9 w 219"/>
                  <a:gd name="T5" fmla="*/ 1 h 591"/>
                  <a:gd name="T6" fmla="*/ 9 w 219"/>
                  <a:gd name="T7" fmla="*/ 0 h 591"/>
                  <a:gd name="T8" fmla="*/ 4 w 219"/>
                  <a:gd name="T9" fmla="*/ 0 h 591"/>
                  <a:gd name="T10" fmla="*/ 0 w 219"/>
                  <a:gd name="T11" fmla="*/ 3 h 591"/>
                  <a:gd name="T12" fmla="*/ 0 w 219"/>
                  <a:gd name="T13" fmla="*/ 238 h 591"/>
                  <a:gd name="T14" fmla="*/ 209 w 219"/>
                  <a:gd name="T15" fmla="*/ 590 h 591"/>
                  <a:gd name="T16" fmla="*/ 211 w 219"/>
                  <a:gd name="T17" fmla="*/ 590 h 591"/>
                  <a:gd name="T18" fmla="*/ 212 w 219"/>
                  <a:gd name="T19" fmla="*/ 591 h 591"/>
                  <a:gd name="T20" fmla="*/ 218 w 219"/>
                  <a:gd name="T21" fmla="*/ 591 h 591"/>
                  <a:gd name="T22" fmla="*/ 218 w 219"/>
                  <a:gd name="T23" fmla="*/ 590 h 591"/>
                  <a:gd name="T24" fmla="*/ 219 w 219"/>
                  <a:gd name="T25" fmla="*/ 588 h 591"/>
                  <a:gd name="T26" fmla="*/ 219 w 219"/>
                  <a:gd name="T27" fmla="*/ 583 h 591"/>
                  <a:gd name="T28" fmla="*/ 11 w 219"/>
                  <a:gd name="T29" fmla="*/ 231 h 591"/>
                  <a:gd name="T30" fmla="*/ 11 w 219"/>
                  <a:gd name="T31" fmla="*/ 235 h 591"/>
                  <a:gd name="T32" fmla="*/ 11 w 219"/>
                  <a:gd name="T33" fmla="*/ 5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9" h="591">
                    <a:moveTo>
                      <a:pt x="11" y="5"/>
                    </a:moveTo>
                    <a:lnTo>
                      <a:pt x="11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238"/>
                    </a:lnTo>
                    <a:lnTo>
                      <a:pt x="209" y="590"/>
                    </a:lnTo>
                    <a:lnTo>
                      <a:pt x="211" y="590"/>
                    </a:lnTo>
                    <a:lnTo>
                      <a:pt x="212" y="591"/>
                    </a:lnTo>
                    <a:lnTo>
                      <a:pt x="218" y="591"/>
                    </a:lnTo>
                    <a:lnTo>
                      <a:pt x="218" y="590"/>
                    </a:lnTo>
                    <a:lnTo>
                      <a:pt x="219" y="588"/>
                    </a:lnTo>
                    <a:lnTo>
                      <a:pt x="219" y="583"/>
                    </a:lnTo>
                    <a:lnTo>
                      <a:pt x="11" y="231"/>
                    </a:lnTo>
                    <a:lnTo>
                      <a:pt x="11" y="235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3" name="Freeform 150"/>
              <p:cNvSpPr>
                <a:spLocks/>
              </p:cNvSpPr>
              <p:nvPr/>
            </p:nvSpPr>
            <p:spPr bwMode="auto">
              <a:xfrm>
                <a:off x="1252" y="2886"/>
                <a:ext cx="28" cy="48"/>
              </a:xfrm>
              <a:custGeom>
                <a:avLst/>
                <a:gdLst>
                  <a:gd name="T0" fmla="*/ 19 w 28"/>
                  <a:gd name="T1" fmla="*/ 0 h 48"/>
                  <a:gd name="T2" fmla="*/ 28 w 28"/>
                  <a:gd name="T3" fmla="*/ 48 h 48"/>
                  <a:gd name="T4" fmla="*/ 0 w 28"/>
                  <a:gd name="T5" fmla="*/ 31 h 48"/>
                  <a:gd name="T6" fmla="*/ 19 w 28"/>
                  <a:gd name="T7" fmla="*/ 33 h 48"/>
                  <a:gd name="T8" fmla="*/ 19 w 2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8">
                    <a:moveTo>
                      <a:pt x="19" y="0"/>
                    </a:moveTo>
                    <a:lnTo>
                      <a:pt x="28" y="48"/>
                    </a:lnTo>
                    <a:lnTo>
                      <a:pt x="0" y="31"/>
                    </a:lnTo>
                    <a:lnTo>
                      <a:pt x="19" y="33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4" name="Freeform 151"/>
              <p:cNvSpPr>
                <a:spLocks/>
              </p:cNvSpPr>
              <p:nvPr/>
            </p:nvSpPr>
            <p:spPr bwMode="auto">
              <a:xfrm>
                <a:off x="1247" y="2881"/>
                <a:ext cx="38" cy="58"/>
              </a:xfrm>
              <a:custGeom>
                <a:avLst/>
                <a:gdLst>
                  <a:gd name="T0" fmla="*/ 30 w 38"/>
                  <a:gd name="T1" fmla="*/ 5 h 58"/>
                  <a:gd name="T2" fmla="*/ 19 w 38"/>
                  <a:gd name="T3" fmla="*/ 7 h 58"/>
                  <a:gd name="T4" fmla="*/ 28 w 38"/>
                  <a:gd name="T5" fmla="*/ 55 h 58"/>
                  <a:gd name="T6" fmla="*/ 37 w 38"/>
                  <a:gd name="T7" fmla="*/ 48 h 58"/>
                  <a:gd name="T8" fmla="*/ 9 w 38"/>
                  <a:gd name="T9" fmla="*/ 31 h 58"/>
                  <a:gd name="T10" fmla="*/ 5 w 38"/>
                  <a:gd name="T11" fmla="*/ 41 h 58"/>
                  <a:gd name="T12" fmla="*/ 24 w 38"/>
                  <a:gd name="T13" fmla="*/ 43 h 58"/>
                  <a:gd name="T14" fmla="*/ 26 w 38"/>
                  <a:gd name="T15" fmla="*/ 43 h 58"/>
                  <a:gd name="T16" fmla="*/ 30 w 38"/>
                  <a:gd name="T17" fmla="*/ 39 h 58"/>
                  <a:gd name="T18" fmla="*/ 30 w 38"/>
                  <a:gd name="T19" fmla="*/ 38 h 58"/>
                  <a:gd name="T20" fmla="*/ 30 w 38"/>
                  <a:gd name="T21" fmla="*/ 5 h 58"/>
                  <a:gd name="T22" fmla="*/ 19 w 38"/>
                  <a:gd name="T23" fmla="*/ 5 h 58"/>
                  <a:gd name="T24" fmla="*/ 19 w 38"/>
                  <a:gd name="T25" fmla="*/ 38 h 58"/>
                  <a:gd name="T26" fmla="*/ 24 w 38"/>
                  <a:gd name="T27" fmla="*/ 33 h 58"/>
                  <a:gd name="T28" fmla="*/ 5 w 38"/>
                  <a:gd name="T29" fmla="*/ 31 h 58"/>
                  <a:gd name="T30" fmla="*/ 3 w 38"/>
                  <a:gd name="T31" fmla="*/ 31 h 58"/>
                  <a:gd name="T32" fmla="*/ 2 w 38"/>
                  <a:gd name="T33" fmla="*/ 33 h 58"/>
                  <a:gd name="T34" fmla="*/ 0 w 38"/>
                  <a:gd name="T35" fmla="*/ 33 h 58"/>
                  <a:gd name="T36" fmla="*/ 0 w 38"/>
                  <a:gd name="T37" fmla="*/ 34 h 58"/>
                  <a:gd name="T38" fmla="*/ 0 w 38"/>
                  <a:gd name="T39" fmla="*/ 36 h 58"/>
                  <a:gd name="T40" fmla="*/ 0 w 38"/>
                  <a:gd name="T41" fmla="*/ 38 h 58"/>
                  <a:gd name="T42" fmla="*/ 2 w 38"/>
                  <a:gd name="T43" fmla="*/ 39 h 58"/>
                  <a:gd name="T44" fmla="*/ 2 w 38"/>
                  <a:gd name="T45" fmla="*/ 41 h 58"/>
                  <a:gd name="T46" fmla="*/ 30 w 38"/>
                  <a:gd name="T47" fmla="*/ 58 h 58"/>
                  <a:gd name="T48" fmla="*/ 31 w 38"/>
                  <a:gd name="T49" fmla="*/ 58 h 58"/>
                  <a:gd name="T50" fmla="*/ 33 w 38"/>
                  <a:gd name="T51" fmla="*/ 58 h 58"/>
                  <a:gd name="T52" fmla="*/ 35 w 38"/>
                  <a:gd name="T53" fmla="*/ 58 h 58"/>
                  <a:gd name="T54" fmla="*/ 37 w 38"/>
                  <a:gd name="T55" fmla="*/ 57 h 58"/>
                  <a:gd name="T56" fmla="*/ 38 w 38"/>
                  <a:gd name="T57" fmla="*/ 55 h 58"/>
                  <a:gd name="T58" fmla="*/ 38 w 38"/>
                  <a:gd name="T59" fmla="*/ 53 h 58"/>
                  <a:gd name="T60" fmla="*/ 38 w 38"/>
                  <a:gd name="T61" fmla="*/ 51 h 58"/>
                  <a:gd name="T62" fmla="*/ 30 w 38"/>
                  <a:gd name="T63" fmla="*/ 3 h 58"/>
                  <a:gd name="T64" fmla="*/ 28 w 38"/>
                  <a:gd name="T65" fmla="*/ 2 h 58"/>
                  <a:gd name="T66" fmla="*/ 28 w 38"/>
                  <a:gd name="T67" fmla="*/ 0 h 58"/>
                  <a:gd name="T68" fmla="*/ 26 w 38"/>
                  <a:gd name="T69" fmla="*/ 0 h 58"/>
                  <a:gd name="T70" fmla="*/ 24 w 38"/>
                  <a:gd name="T71" fmla="*/ 0 h 58"/>
                  <a:gd name="T72" fmla="*/ 23 w 38"/>
                  <a:gd name="T73" fmla="*/ 0 h 58"/>
                  <a:gd name="T74" fmla="*/ 21 w 38"/>
                  <a:gd name="T75" fmla="*/ 2 h 58"/>
                  <a:gd name="T76" fmla="*/ 19 w 38"/>
                  <a:gd name="T77" fmla="*/ 3 h 58"/>
                  <a:gd name="T78" fmla="*/ 19 w 38"/>
                  <a:gd name="T79" fmla="*/ 5 h 58"/>
                  <a:gd name="T80" fmla="*/ 30 w 38"/>
                  <a:gd name="T8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30" y="5"/>
                    </a:moveTo>
                    <a:lnTo>
                      <a:pt x="19" y="7"/>
                    </a:lnTo>
                    <a:lnTo>
                      <a:pt x="28" y="55"/>
                    </a:lnTo>
                    <a:lnTo>
                      <a:pt x="37" y="48"/>
                    </a:lnTo>
                    <a:lnTo>
                      <a:pt x="9" y="31"/>
                    </a:lnTo>
                    <a:lnTo>
                      <a:pt x="5" y="41"/>
                    </a:lnTo>
                    <a:lnTo>
                      <a:pt x="24" y="43"/>
                    </a:lnTo>
                    <a:lnTo>
                      <a:pt x="26" y="43"/>
                    </a:lnTo>
                    <a:lnTo>
                      <a:pt x="30" y="39"/>
                    </a:lnTo>
                    <a:lnTo>
                      <a:pt x="30" y="38"/>
                    </a:lnTo>
                    <a:lnTo>
                      <a:pt x="30" y="5"/>
                    </a:lnTo>
                    <a:lnTo>
                      <a:pt x="19" y="5"/>
                    </a:lnTo>
                    <a:lnTo>
                      <a:pt x="19" y="38"/>
                    </a:lnTo>
                    <a:lnTo>
                      <a:pt x="24" y="33"/>
                    </a:lnTo>
                    <a:lnTo>
                      <a:pt x="5" y="31"/>
                    </a:lnTo>
                    <a:lnTo>
                      <a:pt x="3" y="31"/>
                    </a:lnTo>
                    <a:lnTo>
                      <a:pt x="2" y="33"/>
                    </a:lnTo>
                    <a:lnTo>
                      <a:pt x="0" y="33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39"/>
                    </a:lnTo>
                    <a:lnTo>
                      <a:pt x="2" y="41"/>
                    </a:lnTo>
                    <a:lnTo>
                      <a:pt x="30" y="58"/>
                    </a:lnTo>
                    <a:lnTo>
                      <a:pt x="31" y="58"/>
                    </a:lnTo>
                    <a:lnTo>
                      <a:pt x="33" y="58"/>
                    </a:lnTo>
                    <a:lnTo>
                      <a:pt x="35" y="58"/>
                    </a:lnTo>
                    <a:lnTo>
                      <a:pt x="37" y="57"/>
                    </a:lnTo>
                    <a:lnTo>
                      <a:pt x="38" y="55"/>
                    </a:lnTo>
                    <a:lnTo>
                      <a:pt x="38" y="53"/>
                    </a:lnTo>
                    <a:lnTo>
                      <a:pt x="38" y="51"/>
                    </a:lnTo>
                    <a:lnTo>
                      <a:pt x="30" y="3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19" y="5"/>
                    </a:lnTo>
                    <a:lnTo>
                      <a:pt x="3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5" name="Freeform 152"/>
              <p:cNvSpPr>
                <a:spLocks/>
              </p:cNvSpPr>
              <p:nvPr/>
            </p:nvSpPr>
            <p:spPr bwMode="auto">
              <a:xfrm>
                <a:off x="2770" y="1521"/>
                <a:ext cx="242" cy="1238"/>
              </a:xfrm>
              <a:custGeom>
                <a:avLst/>
                <a:gdLst>
                  <a:gd name="T0" fmla="*/ 3 w 242"/>
                  <a:gd name="T1" fmla="*/ 1226 h 1238"/>
                  <a:gd name="T2" fmla="*/ 2 w 242"/>
                  <a:gd name="T3" fmla="*/ 1226 h 1238"/>
                  <a:gd name="T4" fmla="*/ 0 w 242"/>
                  <a:gd name="T5" fmla="*/ 1228 h 1238"/>
                  <a:gd name="T6" fmla="*/ 0 w 242"/>
                  <a:gd name="T7" fmla="*/ 1233 h 1238"/>
                  <a:gd name="T8" fmla="*/ 2 w 242"/>
                  <a:gd name="T9" fmla="*/ 1235 h 1238"/>
                  <a:gd name="T10" fmla="*/ 2 w 242"/>
                  <a:gd name="T11" fmla="*/ 1237 h 1238"/>
                  <a:gd name="T12" fmla="*/ 3 w 242"/>
                  <a:gd name="T13" fmla="*/ 1238 h 1238"/>
                  <a:gd name="T14" fmla="*/ 9 w 242"/>
                  <a:gd name="T15" fmla="*/ 1238 h 1238"/>
                  <a:gd name="T16" fmla="*/ 10 w 242"/>
                  <a:gd name="T17" fmla="*/ 1237 h 1238"/>
                  <a:gd name="T18" fmla="*/ 168 w 242"/>
                  <a:gd name="T19" fmla="*/ 1139 h 1238"/>
                  <a:gd name="T20" fmla="*/ 170 w 242"/>
                  <a:gd name="T21" fmla="*/ 1139 h 1238"/>
                  <a:gd name="T22" fmla="*/ 171 w 242"/>
                  <a:gd name="T23" fmla="*/ 1137 h 1238"/>
                  <a:gd name="T24" fmla="*/ 171 w 242"/>
                  <a:gd name="T25" fmla="*/ 7 h 1238"/>
                  <a:gd name="T26" fmla="*/ 164 w 242"/>
                  <a:gd name="T27" fmla="*/ 14 h 1238"/>
                  <a:gd name="T28" fmla="*/ 236 w 242"/>
                  <a:gd name="T29" fmla="*/ 14 h 1238"/>
                  <a:gd name="T30" fmla="*/ 238 w 242"/>
                  <a:gd name="T31" fmla="*/ 12 h 1238"/>
                  <a:gd name="T32" fmla="*/ 240 w 242"/>
                  <a:gd name="T33" fmla="*/ 12 h 1238"/>
                  <a:gd name="T34" fmla="*/ 240 w 242"/>
                  <a:gd name="T35" fmla="*/ 10 h 1238"/>
                  <a:gd name="T36" fmla="*/ 242 w 242"/>
                  <a:gd name="T37" fmla="*/ 9 h 1238"/>
                  <a:gd name="T38" fmla="*/ 242 w 242"/>
                  <a:gd name="T39" fmla="*/ 5 h 1238"/>
                  <a:gd name="T40" fmla="*/ 240 w 242"/>
                  <a:gd name="T41" fmla="*/ 3 h 1238"/>
                  <a:gd name="T42" fmla="*/ 240 w 242"/>
                  <a:gd name="T43" fmla="*/ 2 h 1238"/>
                  <a:gd name="T44" fmla="*/ 238 w 242"/>
                  <a:gd name="T45" fmla="*/ 2 h 1238"/>
                  <a:gd name="T46" fmla="*/ 236 w 242"/>
                  <a:gd name="T47" fmla="*/ 0 h 1238"/>
                  <a:gd name="T48" fmla="*/ 235 w 242"/>
                  <a:gd name="T49" fmla="*/ 0 h 1238"/>
                  <a:gd name="T50" fmla="*/ 164 w 242"/>
                  <a:gd name="T51" fmla="*/ 0 h 1238"/>
                  <a:gd name="T52" fmla="*/ 163 w 242"/>
                  <a:gd name="T53" fmla="*/ 0 h 1238"/>
                  <a:gd name="T54" fmla="*/ 161 w 242"/>
                  <a:gd name="T55" fmla="*/ 2 h 1238"/>
                  <a:gd name="T56" fmla="*/ 159 w 242"/>
                  <a:gd name="T57" fmla="*/ 2 h 1238"/>
                  <a:gd name="T58" fmla="*/ 159 w 242"/>
                  <a:gd name="T59" fmla="*/ 3 h 1238"/>
                  <a:gd name="T60" fmla="*/ 157 w 242"/>
                  <a:gd name="T61" fmla="*/ 5 h 1238"/>
                  <a:gd name="T62" fmla="*/ 157 w 242"/>
                  <a:gd name="T63" fmla="*/ 7 h 1238"/>
                  <a:gd name="T64" fmla="*/ 157 w 242"/>
                  <a:gd name="T65" fmla="*/ 1134 h 1238"/>
                  <a:gd name="T66" fmla="*/ 161 w 242"/>
                  <a:gd name="T67" fmla="*/ 1128 h 1238"/>
                  <a:gd name="T68" fmla="*/ 3 w 242"/>
                  <a:gd name="T69" fmla="*/ 1226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2" h="1238">
                    <a:moveTo>
                      <a:pt x="3" y="1226"/>
                    </a:moveTo>
                    <a:lnTo>
                      <a:pt x="2" y="1226"/>
                    </a:lnTo>
                    <a:lnTo>
                      <a:pt x="0" y="1228"/>
                    </a:lnTo>
                    <a:lnTo>
                      <a:pt x="0" y="1233"/>
                    </a:lnTo>
                    <a:lnTo>
                      <a:pt x="2" y="1235"/>
                    </a:lnTo>
                    <a:lnTo>
                      <a:pt x="2" y="1237"/>
                    </a:lnTo>
                    <a:lnTo>
                      <a:pt x="3" y="1238"/>
                    </a:lnTo>
                    <a:lnTo>
                      <a:pt x="9" y="1238"/>
                    </a:lnTo>
                    <a:lnTo>
                      <a:pt x="10" y="1237"/>
                    </a:lnTo>
                    <a:lnTo>
                      <a:pt x="168" y="1139"/>
                    </a:lnTo>
                    <a:lnTo>
                      <a:pt x="170" y="1139"/>
                    </a:lnTo>
                    <a:lnTo>
                      <a:pt x="171" y="1137"/>
                    </a:lnTo>
                    <a:lnTo>
                      <a:pt x="171" y="7"/>
                    </a:lnTo>
                    <a:lnTo>
                      <a:pt x="164" y="14"/>
                    </a:lnTo>
                    <a:lnTo>
                      <a:pt x="236" y="14"/>
                    </a:lnTo>
                    <a:lnTo>
                      <a:pt x="238" y="12"/>
                    </a:lnTo>
                    <a:lnTo>
                      <a:pt x="240" y="12"/>
                    </a:lnTo>
                    <a:lnTo>
                      <a:pt x="240" y="10"/>
                    </a:lnTo>
                    <a:lnTo>
                      <a:pt x="242" y="9"/>
                    </a:lnTo>
                    <a:lnTo>
                      <a:pt x="242" y="5"/>
                    </a:lnTo>
                    <a:lnTo>
                      <a:pt x="240" y="3"/>
                    </a:lnTo>
                    <a:lnTo>
                      <a:pt x="240" y="2"/>
                    </a:lnTo>
                    <a:lnTo>
                      <a:pt x="238" y="2"/>
                    </a:lnTo>
                    <a:lnTo>
                      <a:pt x="236" y="0"/>
                    </a:lnTo>
                    <a:lnTo>
                      <a:pt x="235" y="0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2"/>
                    </a:lnTo>
                    <a:lnTo>
                      <a:pt x="159" y="2"/>
                    </a:lnTo>
                    <a:lnTo>
                      <a:pt x="159" y="3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134"/>
                    </a:lnTo>
                    <a:lnTo>
                      <a:pt x="161" y="1128"/>
                    </a:lnTo>
                    <a:lnTo>
                      <a:pt x="3" y="12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6" name="Freeform 153"/>
              <p:cNvSpPr>
                <a:spLocks/>
              </p:cNvSpPr>
              <p:nvPr/>
            </p:nvSpPr>
            <p:spPr bwMode="auto">
              <a:xfrm>
                <a:off x="2989" y="1506"/>
                <a:ext cx="17" cy="44"/>
              </a:xfrm>
              <a:custGeom>
                <a:avLst/>
                <a:gdLst>
                  <a:gd name="T0" fmla="*/ 0 w 17"/>
                  <a:gd name="T1" fmla="*/ 0 h 44"/>
                  <a:gd name="T2" fmla="*/ 0 w 17"/>
                  <a:gd name="T3" fmla="*/ 44 h 44"/>
                  <a:gd name="T4" fmla="*/ 17 w 17"/>
                  <a:gd name="T5" fmla="*/ 22 h 44"/>
                  <a:gd name="T6" fmla="*/ 0 w 17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4">
                    <a:moveTo>
                      <a:pt x="0" y="0"/>
                    </a:moveTo>
                    <a:lnTo>
                      <a:pt x="0" y="44"/>
                    </a:lnTo>
                    <a:lnTo>
                      <a:pt x="17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7" name="Freeform 154"/>
              <p:cNvSpPr>
                <a:spLocks/>
              </p:cNvSpPr>
              <p:nvPr/>
            </p:nvSpPr>
            <p:spPr bwMode="auto">
              <a:xfrm>
                <a:off x="2977" y="1500"/>
                <a:ext cx="57" cy="57"/>
              </a:xfrm>
              <a:custGeom>
                <a:avLst/>
                <a:gdLst>
                  <a:gd name="T0" fmla="*/ 0 w 57"/>
                  <a:gd name="T1" fmla="*/ 0 h 57"/>
                  <a:gd name="T2" fmla="*/ 57 w 57"/>
                  <a:gd name="T3" fmla="*/ 28 h 57"/>
                  <a:gd name="T4" fmla="*/ 0 w 57"/>
                  <a:gd name="T5" fmla="*/ 57 h 57"/>
                  <a:gd name="T6" fmla="*/ 29 w 57"/>
                  <a:gd name="T7" fmla="*/ 28 h 57"/>
                  <a:gd name="T8" fmla="*/ 0 w 57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0" y="0"/>
                    </a:moveTo>
                    <a:lnTo>
                      <a:pt x="57" y="28"/>
                    </a:lnTo>
                    <a:lnTo>
                      <a:pt x="0" y="57"/>
                    </a:lnTo>
                    <a:lnTo>
                      <a:pt x="29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8" name="Freeform 155"/>
              <p:cNvSpPr>
                <a:spLocks/>
              </p:cNvSpPr>
              <p:nvPr/>
            </p:nvSpPr>
            <p:spPr bwMode="auto">
              <a:xfrm>
                <a:off x="2970" y="1494"/>
                <a:ext cx="71" cy="70"/>
              </a:xfrm>
              <a:custGeom>
                <a:avLst/>
                <a:gdLst>
                  <a:gd name="T0" fmla="*/ 12 w 71"/>
                  <a:gd name="T1" fmla="*/ 1 h 70"/>
                  <a:gd name="T2" fmla="*/ 3 w 71"/>
                  <a:gd name="T3" fmla="*/ 13 h 70"/>
                  <a:gd name="T4" fmla="*/ 61 w 71"/>
                  <a:gd name="T5" fmla="*/ 41 h 70"/>
                  <a:gd name="T6" fmla="*/ 61 w 71"/>
                  <a:gd name="T7" fmla="*/ 27 h 70"/>
                  <a:gd name="T8" fmla="*/ 3 w 71"/>
                  <a:gd name="T9" fmla="*/ 56 h 70"/>
                  <a:gd name="T10" fmla="*/ 12 w 71"/>
                  <a:gd name="T11" fmla="*/ 68 h 70"/>
                  <a:gd name="T12" fmla="*/ 42 w 71"/>
                  <a:gd name="T13" fmla="*/ 39 h 70"/>
                  <a:gd name="T14" fmla="*/ 42 w 71"/>
                  <a:gd name="T15" fmla="*/ 37 h 70"/>
                  <a:gd name="T16" fmla="*/ 43 w 71"/>
                  <a:gd name="T17" fmla="*/ 36 h 70"/>
                  <a:gd name="T18" fmla="*/ 43 w 71"/>
                  <a:gd name="T19" fmla="*/ 32 h 70"/>
                  <a:gd name="T20" fmla="*/ 42 w 71"/>
                  <a:gd name="T21" fmla="*/ 30 h 70"/>
                  <a:gd name="T22" fmla="*/ 42 w 71"/>
                  <a:gd name="T23" fmla="*/ 29 h 70"/>
                  <a:gd name="T24" fmla="*/ 12 w 71"/>
                  <a:gd name="T25" fmla="*/ 1 h 70"/>
                  <a:gd name="T26" fmla="*/ 1 w 71"/>
                  <a:gd name="T27" fmla="*/ 12 h 70"/>
                  <a:gd name="T28" fmla="*/ 31 w 71"/>
                  <a:gd name="T29" fmla="*/ 39 h 70"/>
                  <a:gd name="T30" fmla="*/ 31 w 71"/>
                  <a:gd name="T31" fmla="*/ 29 h 70"/>
                  <a:gd name="T32" fmla="*/ 1 w 71"/>
                  <a:gd name="T33" fmla="*/ 58 h 70"/>
                  <a:gd name="T34" fmla="*/ 1 w 71"/>
                  <a:gd name="T35" fmla="*/ 60 h 70"/>
                  <a:gd name="T36" fmla="*/ 0 w 71"/>
                  <a:gd name="T37" fmla="*/ 61 h 70"/>
                  <a:gd name="T38" fmla="*/ 0 w 71"/>
                  <a:gd name="T39" fmla="*/ 63 h 70"/>
                  <a:gd name="T40" fmla="*/ 0 w 71"/>
                  <a:gd name="T41" fmla="*/ 65 h 70"/>
                  <a:gd name="T42" fmla="*/ 0 w 71"/>
                  <a:gd name="T43" fmla="*/ 66 h 70"/>
                  <a:gd name="T44" fmla="*/ 1 w 71"/>
                  <a:gd name="T45" fmla="*/ 68 h 70"/>
                  <a:gd name="T46" fmla="*/ 3 w 71"/>
                  <a:gd name="T47" fmla="*/ 68 h 70"/>
                  <a:gd name="T48" fmla="*/ 5 w 71"/>
                  <a:gd name="T49" fmla="*/ 70 h 70"/>
                  <a:gd name="T50" fmla="*/ 7 w 71"/>
                  <a:gd name="T51" fmla="*/ 70 h 70"/>
                  <a:gd name="T52" fmla="*/ 8 w 71"/>
                  <a:gd name="T53" fmla="*/ 70 h 70"/>
                  <a:gd name="T54" fmla="*/ 10 w 71"/>
                  <a:gd name="T55" fmla="*/ 70 h 70"/>
                  <a:gd name="T56" fmla="*/ 68 w 71"/>
                  <a:gd name="T57" fmla="*/ 41 h 70"/>
                  <a:gd name="T58" fmla="*/ 68 w 71"/>
                  <a:gd name="T59" fmla="*/ 39 h 70"/>
                  <a:gd name="T60" fmla="*/ 70 w 71"/>
                  <a:gd name="T61" fmla="*/ 39 h 70"/>
                  <a:gd name="T62" fmla="*/ 71 w 71"/>
                  <a:gd name="T63" fmla="*/ 37 h 70"/>
                  <a:gd name="T64" fmla="*/ 71 w 71"/>
                  <a:gd name="T65" fmla="*/ 36 h 70"/>
                  <a:gd name="T66" fmla="*/ 71 w 71"/>
                  <a:gd name="T67" fmla="*/ 34 h 70"/>
                  <a:gd name="T68" fmla="*/ 71 w 71"/>
                  <a:gd name="T69" fmla="*/ 32 h 70"/>
                  <a:gd name="T70" fmla="*/ 70 w 71"/>
                  <a:gd name="T71" fmla="*/ 30 h 70"/>
                  <a:gd name="T72" fmla="*/ 70 w 71"/>
                  <a:gd name="T73" fmla="*/ 29 h 70"/>
                  <a:gd name="T74" fmla="*/ 68 w 71"/>
                  <a:gd name="T75" fmla="*/ 27 h 70"/>
                  <a:gd name="T76" fmla="*/ 10 w 71"/>
                  <a:gd name="T77" fmla="*/ 0 h 70"/>
                  <a:gd name="T78" fmla="*/ 8 w 71"/>
                  <a:gd name="T79" fmla="*/ 0 h 70"/>
                  <a:gd name="T80" fmla="*/ 7 w 71"/>
                  <a:gd name="T81" fmla="*/ 0 h 70"/>
                  <a:gd name="T82" fmla="*/ 5 w 71"/>
                  <a:gd name="T83" fmla="*/ 0 h 70"/>
                  <a:gd name="T84" fmla="*/ 3 w 71"/>
                  <a:gd name="T85" fmla="*/ 1 h 70"/>
                  <a:gd name="T86" fmla="*/ 1 w 71"/>
                  <a:gd name="T87" fmla="*/ 1 h 70"/>
                  <a:gd name="T88" fmla="*/ 0 w 71"/>
                  <a:gd name="T89" fmla="*/ 3 h 70"/>
                  <a:gd name="T90" fmla="*/ 0 w 71"/>
                  <a:gd name="T91" fmla="*/ 5 h 70"/>
                  <a:gd name="T92" fmla="*/ 0 w 71"/>
                  <a:gd name="T93" fmla="*/ 6 h 70"/>
                  <a:gd name="T94" fmla="*/ 0 w 71"/>
                  <a:gd name="T95" fmla="*/ 8 h 70"/>
                  <a:gd name="T96" fmla="*/ 1 w 71"/>
                  <a:gd name="T97" fmla="*/ 10 h 70"/>
                  <a:gd name="T98" fmla="*/ 1 w 71"/>
                  <a:gd name="T99" fmla="*/ 12 h 70"/>
                  <a:gd name="T100" fmla="*/ 12 w 71"/>
                  <a:gd name="T101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12" y="1"/>
                    </a:moveTo>
                    <a:lnTo>
                      <a:pt x="3" y="13"/>
                    </a:lnTo>
                    <a:lnTo>
                      <a:pt x="61" y="41"/>
                    </a:lnTo>
                    <a:lnTo>
                      <a:pt x="61" y="27"/>
                    </a:lnTo>
                    <a:lnTo>
                      <a:pt x="3" y="56"/>
                    </a:lnTo>
                    <a:lnTo>
                      <a:pt x="12" y="68"/>
                    </a:lnTo>
                    <a:lnTo>
                      <a:pt x="42" y="39"/>
                    </a:lnTo>
                    <a:lnTo>
                      <a:pt x="42" y="37"/>
                    </a:lnTo>
                    <a:lnTo>
                      <a:pt x="43" y="36"/>
                    </a:lnTo>
                    <a:lnTo>
                      <a:pt x="43" y="32"/>
                    </a:lnTo>
                    <a:lnTo>
                      <a:pt x="42" y="30"/>
                    </a:lnTo>
                    <a:lnTo>
                      <a:pt x="42" y="29"/>
                    </a:lnTo>
                    <a:lnTo>
                      <a:pt x="12" y="1"/>
                    </a:lnTo>
                    <a:lnTo>
                      <a:pt x="1" y="12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1" y="58"/>
                    </a:lnTo>
                    <a:lnTo>
                      <a:pt x="1" y="60"/>
                    </a:lnTo>
                    <a:lnTo>
                      <a:pt x="0" y="61"/>
                    </a:lnTo>
                    <a:lnTo>
                      <a:pt x="0" y="63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68"/>
                    </a:lnTo>
                    <a:lnTo>
                      <a:pt x="5" y="70"/>
                    </a:lnTo>
                    <a:lnTo>
                      <a:pt x="7" y="70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68" y="41"/>
                    </a:lnTo>
                    <a:lnTo>
                      <a:pt x="68" y="39"/>
                    </a:lnTo>
                    <a:lnTo>
                      <a:pt x="70" y="39"/>
                    </a:lnTo>
                    <a:lnTo>
                      <a:pt x="71" y="37"/>
                    </a:lnTo>
                    <a:lnTo>
                      <a:pt x="71" y="36"/>
                    </a:lnTo>
                    <a:lnTo>
                      <a:pt x="71" y="34"/>
                    </a:lnTo>
                    <a:lnTo>
                      <a:pt x="71" y="32"/>
                    </a:lnTo>
                    <a:lnTo>
                      <a:pt x="70" y="30"/>
                    </a:lnTo>
                    <a:lnTo>
                      <a:pt x="70" y="29"/>
                    </a:lnTo>
                    <a:lnTo>
                      <a:pt x="68" y="27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89" name="Freeform 156"/>
              <p:cNvSpPr>
                <a:spLocks/>
              </p:cNvSpPr>
              <p:nvPr/>
            </p:nvSpPr>
            <p:spPr bwMode="auto">
              <a:xfrm>
                <a:off x="3483" y="2008"/>
                <a:ext cx="109" cy="540"/>
              </a:xfrm>
              <a:custGeom>
                <a:avLst/>
                <a:gdLst>
                  <a:gd name="T0" fmla="*/ 7 w 109"/>
                  <a:gd name="T1" fmla="*/ 527 h 540"/>
                  <a:gd name="T2" fmla="*/ 5 w 109"/>
                  <a:gd name="T3" fmla="*/ 527 h 540"/>
                  <a:gd name="T4" fmla="*/ 3 w 109"/>
                  <a:gd name="T5" fmla="*/ 528 h 540"/>
                  <a:gd name="T6" fmla="*/ 2 w 109"/>
                  <a:gd name="T7" fmla="*/ 528 h 540"/>
                  <a:gd name="T8" fmla="*/ 2 w 109"/>
                  <a:gd name="T9" fmla="*/ 530 h 540"/>
                  <a:gd name="T10" fmla="*/ 0 w 109"/>
                  <a:gd name="T11" fmla="*/ 532 h 540"/>
                  <a:gd name="T12" fmla="*/ 0 w 109"/>
                  <a:gd name="T13" fmla="*/ 535 h 540"/>
                  <a:gd name="T14" fmla="*/ 2 w 109"/>
                  <a:gd name="T15" fmla="*/ 537 h 540"/>
                  <a:gd name="T16" fmla="*/ 2 w 109"/>
                  <a:gd name="T17" fmla="*/ 539 h 540"/>
                  <a:gd name="T18" fmla="*/ 3 w 109"/>
                  <a:gd name="T19" fmla="*/ 539 h 540"/>
                  <a:gd name="T20" fmla="*/ 5 w 109"/>
                  <a:gd name="T21" fmla="*/ 540 h 540"/>
                  <a:gd name="T22" fmla="*/ 56 w 109"/>
                  <a:gd name="T23" fmla="*/ 540 h 540"/>
                  <a:gd name="T24" fmla="*/ 58 w 109"/>
                  <a:gd name="T25" fmla="*/ 539 h 540"/>
                  <a:gd name="T26" fmla="*/ 60 w 109"/>
                  <a:gd name="T27" fmla="*/ 539 h 540"/>
                  <a:gd name="T28" fmla="*/ 60 w 109"/>
                  <a:gd name="T29" fmla="*/ 537 h 540"/>
                  <a:gd name="T30" fmla="*/ 61 w 109"/>
                  <a:gd name="T31" fmla="*/ 535 h 540"/>
                  <a:gd name="T32" fmla="*/ 61 w 109"/>
                  <a:gd name="T33" fmla="*/ 7 h 540"/>
                  <a:gd name="T34" fmla="*/ 54 w 109"/>
                  <a:gd name="T35" fmla="*/ 14 h 540"/>
                  <a:gd name="T36" fmla="*/ 102 w 109"/>
                  <a:gd name="T37" fmla="*/ 17 h 540"/>
                  <a:gd name="T38" fmla="*/ 105 w 109"/>
                  <a:gd name="T39" fmla="*/ 17 h 540"/>
                  <a:gd name="T40" fmla="*/ 107 w 109"/>
                  <a:gd name="T41" fmla="*/ 15 h 540"/>
                  <a:gd name="T42" fmla="*/ 107 w 109"/>
                  <a:gd name="T43" fmla="*/ 14 h 540"/>
                  <a:gd name="T44" fmla="*/ 109 w 109"/>
                  <a:gd name="T45" fmla="*/ 12 h 540"/>
                  <a:gd name="T46" fmla="*/ 109 w 109"/>
                  <a:gd name="T47" fmla="*/ 7 h 540"/>
                  <a:gd name="T48" fmla="*/ 107 w 109"/>
                  <a:gd name="T49" fmla="*/ 5 h 540"/>
                  <a:gd name="T50" fmla="*/ 105 w 109"/>
                  <a:gd name="T51" fmla="*/ 5 h 540"/>
                  <a:gd name="T52" fmla="*/ 103 w 109"/>
                  <a:gd name="T53" fmla="*/ 3 h 540"/>
                  <a:gd name="T54" fmla="*/ 102 w 109"/>
                  <a:gd name="T55" fmla="*/ 3 h 540"/>
                  <a:gd name="T56" fmla="*/ 54 w 109"/>
                  <a:gd name="T57" fmla="*/ 0 h 540"/>
                  <a:gd name="T58" fmla="*/ 53 w 109"/>
                  <a:gd name="T59" fmla="*/ 0 h 540"/>
                  <a:gd name="T60" fmla="*/ 51 w 109"/>
                  <a:gd name="T61" fmla="*/ 2 h 540"/>
                  <a:gd name="T62" fmla="*/ 49 w 109"/>
                  <a:gd name="T63" fmla="*/ 2 h 540"/>
                  <a:gd name="T64" fmla="*/ 49 w 109"/>
                  <a:gd name="T65" fmla="*/ 3 h 540"/>
                  <a:gd name="T66" fmla="*/ 47 w 109"/>
                  <a:gd name="T67" fmla="*/ 5 h 540"/>
                  <a:gd name="T68" fmla="*/ 47 w 109"/>
                  <a:gd name="T69" fmla="*/ 7 h 540"/>
                  <a:gd name="T70" fmla="*/ 47 w 109"/>
                  <a:gd name="T71" fmla="*/ 533 h 540"/>
                  <a:gd name="T72" fmla="*/ 54 w 109"/>
                  <a:gd name="T73" fmla="*/ 527 h 540"/>
                  <a:gd name="T74" fmla="*/ 7 w 109"/>
                  <a:gd name="T75" fmla="*/ 527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9" h="540">
                    <a:moveTo>
                      <a:pt x="7" y="527"/>
                    </a:moveTo>
                    <a:lnTo>
                      <a:pt x="5" y="527"/>
                    </a:lnTo>
                    <a:lnTo>
                      <a:pt x="3" y="528"/>
                    </a:lnTo>
                    <a:lnTo>
                      <a:pt x="2" y="528"/>
                    </a:lnTo>
                    <a:lnTo>
                      <a:pt x="2" y="530"/>
                    </a:lnTo>
                    <a:lnTo>
                      <a:pt x="0" y="532"/>
                    </a:lnTo>
                    <a:lnTo>
                      <a:pt x="0" y="535"/>
                    </a:lnTo>
                    <a:lnTo>
                      <a:pt x="2" y="537"/>
                    </a:lnTo>
                    <a:lnTo>
                      <a:pt x="2" y="539"/>
                    </a:lnTo>
                    <a:lnTo>
                      <a:pt x="3" y="539"/>
                    </a:lnTo>
                    <a:lnTo>
                      <a:pt x="5" y="540"/>
                    </a:lnTo>
                    <a:lnTo>
                      <a:pt x="56" y="540"/>
                    </a:lnTo>
                    <a:lnTo>
                      <a:pt x="58" y="539"/>
                    </a:lnTo>
                    <a:lnTo>
                      <a:pt x="60" y="539"/>
                    </a:lnTo>
                    <a:lnTo>
                      <a:pt x="60" y="537"/>
                    </a:lnTo>
                    <a:lnTo>
                      <a:pt x="61" y="535"/>
                    </a:lnTo>
                    <a:lnTo>
                      <a:pt x="61" y="7"/>
                    </a:lnTo>
                    <a:lnTo>
                      <a:pt x="54" y="14"/>
                    </a:lnTo>
                    <a:lnTo>
                      <a:pt x="102" y="17"/>
                    </a:lnTo>
                    <a:lnTo>
                      <a:pt x="105" y="17"/>
                    </a:lnTo>
                    <a:lnTo>
                      <a:pt x="107" y="15"/>
                    </a:lnTo>
                    <a:lnTo>
                      <a:pt x="107" y="14"/>
                    </a:lnTo>
                    <a:lnTo>
                      <a:pt x="109" y="12"/>
                    </a:lnTo>
                    <a:lnTo>
                      <a:pt x="109" y="7"/>
                    </a:lnTo>
                    <a:lnTo>
                      <a:pt x="107" y="5"/>
                    </a:lnTo>
                    <a:lnTo>
                      <a:pt x="105" y="5"/>
                    </a:lnTo>
                    <a:lnTo>
                      <a:pt x="103" y="3"/>
                    </a:lnTo>
                    <a:lnTo>
                      <a:pt x="102" y="3"/>
                    </a:lnTo>
                    <a:lnTo>
                      <a:pt x="54" y="0"/>
                    </a:lnTo>
                    <a:lnTo>
                      <a:pt x="53" y="0"/>
                    </a:lnTo>
                    <a:lnTo>
                      <a:pt x="51" y="2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7" y="5"/>
                    </a:lnTo>
                    <a:lnTo>
                      <a:pt x="47" y="7"/>
                    </a:lnTo>
                    <a:lnTo>
                      <a:pt x="47" y="533"/>
                    </a:lnTo>
                    <a:lnTo>
                      <a:pt x="54" y="527"/>
                    </a:lnTo>
                    <a:lnTo>
                      <a:pt x="7" y="5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0" name="Freeform 157"/>
              <p:cNvSpPr>
                <a:spLocks/>
              </p:cNvSpPr>
              <p:nvPr/>
            </p:nvSpPr>
            <p:spPr bwMode="auto">
              <a:xfrm>
                <a:off x="3567" y="1994"/>
                <a:ext cx="18" cy="45"/>
              </a:xfrm>
              <a:custGeom>
                <a:avLst/>
                <a:gdLst>
                  <a:gd name="T0" fmla="*/ 4 w 18"/>
                  <a:gd name="T1" fmla="*/ 0 h 45"/>
                  <a:gd name="T2" fmla="*/ 0 w 18"/>
                  <a:gd name="T3" fmla="*/ 45 h 45"/>
                  <a:gd name="T4" fmla="*/ 18 w 18"/>
                  <a:gd name="T5" fmla="*/ 24 h 45"/>
                  <a:gd name="T6" fmla="*/ 4 w 18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5">
                    <a:moveTo>
                      <a:pt x="4" y="0"/>
                    </a:moveTo>
                    <a:lnTo>
                      <a:pt x="0" y="45"/>
                    </a:lnTo>
                    <a:lnTo>
                      <a:pt x="18" y="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1" name="Freeform 158"/>
              <p:cNvSpPr>
                <a:spLocks/>
              </p:cNvSpPr>
              <p:nvPr/>
            </p:nvSpPr>
            <p:spPr bwMode="auto">
              <a:xfrm>
                <a:off x="3555" y="1987"/>
                <a:ext cx="59" cy="57"/>
              </a:xfrm>
              <a:custGeom>
                <a:avLst/>
                <a:gdLst>
                  <a:gd name="T0" fmla="*/ 3 w 59"/>
                  <a:gd name="T1" fmla="*/ 0 h 57"/>
                  <a:gd name="T2" fmla="*/ 59 w 59"/>
                  <a:gd name="T3" fmla="*/ 33 h 57"/>
                  <a:gd name="T4" fmla="*/ 0 w 59"/>
                  <a:gd name="T5" fmla="*/ 57 h 57"/>
                  <a:gd name="T6" fmla="*/ 30 w 59"/>
                  <a:gd name="T7" fmla="*/ 31 h 57"/>
                  <a:gd name="T8" fmla="*/ 3 w 59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7">
                    <a:moveTo>
                      <a:pt x="3" y="0"/>
                    </a:moveTo>
                    <a:lnTo>
                      <a:pt x="59" y="33"/>
                    </a:lnTo>
                    <a:lnTo>
                      <a:pt x="0" y="57"/>
                    </a:lnTo>
                    <a:lnTo>
                      <a:pt x="30" y="3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2" name="Freeform 159"/>
              <p:cNvSpPr>
                <a:spLocks/>
              </p:cNvSpPr>
              <p:nvPr/>
            </p:nvSpPr>
            <p:spPr bwMode="auto">
              <a:xfrm>
                <a:off x="3548" y="1981"/>
                <a:ext cx="73" cy="70"/>
              </a:xfrm>
              <a:custGeom>
                <a:avLst/>
                <a:gdLst>
                  <a:gd name="T0" fmla="*/ 16 w 73"/>
                  <a:gd name="T1" fmla="*/ 1 h 70"/>
                  <a:gd name="T2" fmla="*/ 7 w 73"/>
                  <a:gd name="T3" fmla="*/ 12 h 70"/>
                  <a:gd name="T4" fmla="*/ 63 w 73"/>
                  <a:gd name="T5" fmla="*/ 44 h 70"/>
                  <a:gd name="T6" fmla="*/ 63 w 73"/>
                  <a:gd name="T7" fmla="*/ 32 h 70"/>
                  <a:gd name="T8" fmla="*/ 3 w 73"/>
                  <a:gd name="T9" fmla="*/ 56 h 70"/>
                  <a:gd name="T10" fmla="*/ 12 w 73"/>
                  <a:gd name="T11" fmla="*/ 68 h 70"/>
                  <a:gd name="T12" fmla="*/ 42 w 73"/>
                  <a:gd name="T13" fmla="*/ 42 h 70"/>
                  <a:gd name="T14" fmla="*/ 42 w 73"/>
                  <a:gd name="T15" fmla="*/ 41 h 70"/>
                  <a:gd name="T16" fmla="*/ 44 w 73"/>
                  <a:gd name="T17" fmla="*/ 39 h 70"/>
                  <a:gd name="T18" fmla="*/ 44 w 73"/>
                  <a:gd name="T19" fmla="*/ 34 h 70"/>
                  <a:gd name="T20" fmla="*/ 42 w 73"/>
                  <a:gd name="T21" fmla="*/ 32 h 70"/>
                  <a:gd name="T22" fmla="*/ 16 w 73"/>
                  <a:gd name="T23" fmla="*/ 1 h 70"/>
                  <a:gd name="T24" fmla="*/ 5 w 73"/>
                  <a:gd name="T25" fmla="*/ 12 h 70"/>
                  <a:gd name="T26" fmla="*/ 31 w 73"/>
                  <a:gd name="T27" fmla="*/ 42 h 70"/>
                  <a:gd name="T28" fmla="*/ 31 w 73"/>
                  <a:gd name="T29" fmla="*/ 32 h 70"/>
                  <a:gd name="T30" fmla="*/ 2 w 73"/>
                  <a:gd name="T31" fmla="*/ 58 h 70"/>
                  <a:gd name="T32" fmla="*/ 2 w 73"/>
                  <a:gd name="T33" fmla="*/ 60 h 70"/>
                  <a:gd name="T34" fmla="*/ 0 w 73"/>
                  <a:gd name="T35" fmla="*/ 60 h 70"/>
                  <a:gd name="T36" fmla="*/ 0 w 73"/>
                  <a:gd name="T37" fmla="*/ 61 h 70"/>
                  <a:gd name="T38" fmla="*/ 0 w 73"/>
                  <a:gd name="T39" fmla="*/ 65 h 70"/>
                  <a:gd name="T40" fmla="*/ 0 w 73"/>
                  <a:gd name="T41" fmla="*/ 66 h 70"/>
                  <a:gd name="T42" fmla="*/ 2 w 73"/>
                  <a:gd name="T43" fmla="*/ 66 h 70"/>
                  <a:gd name="T44" fmla="*/ 3 w 73"/>
                  <a:gd name="T45" fmla="*/ 68 h 70"/>
                  <a:gd name="T46" fmla="*/ 3 w 73"/>
                  <a:gd name="T47" fmla="*/ 70 h 70"/>
                  <a:gd name="T48" fmla="*/ 5 w 73"/>
                  <a:gd name="T49" fmla="*/ 70 h 70"/>
                  <a:gd name="T50" fmla="*/ 9 w 73"/>
                  <a:gd name="T51" fmla="*/ 70 h 70"/>
                  <a:gd name="T52" fmla="*/ 10 w 73"/>
                  <a:gd name="T53" fmla="*/ 70 h 70"/>
                  <a:gd name="T54" fmla="*/ 70 w 73"/>
                  <a:gd name="T55" fmla="*/ 46 h 70"/>
                  <a:gd name="T56" fmla="*/ 70 w 73"/>
                  <a:gd name="T57" fmla="*/ 44 h 70"/>
                  <a:gd name="T58" fmla="*/ 72 w 73"/>
                  <a:gd name="T59" fmla="*/ 44 h 70"/>
                  <a:gd name="T60" fmla="*/ 72 w 73"/>
                  <a:gd name="T61" fmla="*/ 42 h 70"/>
                  <a:gd name="T62" fmla="*/ 73 w 73"/>
                  <a:gd name="T63" fmla="*/ 41 h 70"/>
                  <a:gd name="T64" fmla="*/ 73 w 73"/>
                  <a:gd name="T65" fmla="*/ 39 h 70"/>
                  <a:gd name="T66" fmla="*/ 73 w 73"/>
                  <a:gd name="T67" fmla="*/ 37 h 70"/>
                  <a:gd name="T68" fmla="*/ 72 w 73"/>
                  <a:gd name="T69" fmla="*/ 36 h 70"/>
                  <a:gd name="T70" fmla="*/ 72 w 73"/>
                  <a:gd name="T71" fmla="*/ 34 h 70"/>
                  <a:gd name="T72" fmla="*/ 70 w 73"/>
                  <a:gd name="T73" fmla="*/ 34 h 70"/>
                  <a:gd name="T74" fmla="*/ 14 w 73"/>
                  <a:gd name="T75" fmla="*/ 1 h 70"/>
                  <a:gd name="T76" fmla="*/ 12 w 73"/>
                  <a:gd name="T77" fmla="*/ 0 h 70"/>
                  <a:gd name="T78" fmla="*/ 10 w 73"/>
                  <a:gd name="T79" fmla="*/ 0 h 70"/>
                  <a:gd name="T80" fmla="*/ 9 w 73"/>
                  <a:gd name="T81" fmla="*/ 0 h 70"/>
                  <a:gd name="T82" fmla="*/ 7 w 73"/>
                  <a:gd name="T83" fmla="*/ 0 h 70"/>
                  <a:gd name="T84" fmla="*/ 5 w 73"/>
                  <a:gd name="T85" fmla="*/ 1 h 70"/>
                  <a:gd name="T86" fmla="*/ 5 w 73"/>
                  <a:gd name="T87" fmla="*/ 3 h 70"/>
                  <a:gd name="T88" fmla="*/ 3 w 73"/>
                  <a:gd name="T89" fmla="*/ 5 h 70"/>
                  <a:gd name="T90" fmla="*/ 3 w 73"/>
                  <a:gd name="T91" fmla="*/ 6 h 70"/>
                  <a:gd name="T92" fmla="*/ 3 w 73"/>
                  <a:gd name="T93" fmla="*/ 8 h 70"/>
                  <a:gd name="T94" fmla="*/ 3 w 73"/>
                  <a:gd name="T95" fmla="*/ 10 h 70"/>
                  <a:gd name="T96" fmla="*/ 5 w 73"/>
                  <a:gd name="T97" fmla="*/ 12 h 70"/>
                  <a:gd name="T98" fmla="*/ 16 w 73"/>
                  <a:gd name="T9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3" h="70">
                    <a:moveTo>
                      <a:pt x="16" y="1"/>
                    </a:moveTo>
                    <a:lnTo>
                      <a:pt x="7" y="12"/>
                    </a:lnTo>
                    <a:lnTo>
                      <a:pt x="63" y="44"/>
                    </a:lnTo>
                    <a:lnTo>
                      <a:pt x="63" y="32"/>
                    </a:lnTo>
                    <a:lnTo>
                      <a:pt x="3" y="56"/>
                    </a:lnTo>
                    <a:lnTo>
                      <a:pt x="12" y="68"/>
                    </a:lnTo>
                    <a:lnTo>
                      <a:pt x="42" y="42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4" y="34"/>
                    </a:lnTo>
                    <a:lnTo>
                      <a:pt x="42" y="32"/>
                    </a:lnTo>
                    <a:lnTo>
                      <a:pt x="16" y="1"/>
                    </a:lnTo>
                    <a:lnTo>
                      <a:pt x="5" y="12"/>
                    </a:lnTo>
                    <a:lnTo>
                      <a:pt x="31" y="42"/>
                    </a:lnTo>
                    <a:lnTo>
                      <a:pt x="31" y="32"/>
                    </a:lnTo>
                    <a:lnTo>
                      <a:pt x="2" y="58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0" y="65"/>
                    </a:lnTo>
                    <a:lnTo>
                      <a:pt x="0" y="66"/>
                    </a:lnTo>
                    <a:lnTo>
                      <a:pt x="2" y="66"/>
                    </a:lnTo>
                    <a:lnTo>
                      <a:pt x="3" y="68"/>
                    </a:lnTo>
                    <a:lnTo>
                      <a:pt x="3" y="70"/>
                    </a:lnTo>
                    <a:lnTo>
                      <a:pt x="5" y="70"/>
                    </a:lnTo>
                    <a:lnTo>
                      <a:pt x="9" y="70"/>
                    </a:lnTo>
                    <a:lnTo>
                      <a:pt x="10" y="7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72" y="42"/>
                    </a:lnTo>
                    <a:lnTo>
                      <a:pt x="73" y="41"/>
                    </a:lnTo>
                    <a:lnTo>
                      <a:pt x="73" y="39"/>
                    </a:lnTo>
                    <a:lnTo>
                      <a:pt x="73" y="37"/>
                    </a:lnTo>
                    <a:lnTo>
                      <a:pt x="72" y="36"/>
                    </a:lnTo>
                    <a:lnTo>
                      <a:pt x="72" y="34"/>
                    </a:lnTo>
                    <a:lnTo>
                      <a:pt x="70" y="34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5" y="1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3" name="Freeform 160"/>
              <p:cNvSpPr>
                <a:spLocks/>
              </p:cNvSpPr>
              <p:nvPr/>
            </p:nvSpPr>
            <p:spPr bwMode="auto">
              <a:xfrm>
                <a:off x="4820" y="2588"/>
                <a:ext cx="289" cy="670"/>
              </a:xfrm>
              <a:custGeom>
                <a:avLst/>
                <a:gdLst>
                  <a:gd name="T0" fmla="*/ 7 w 289"/>
                  <a:gd name="T1" fmla="*/ 0 h 670"/>
                  <a:gd name="T2" fmla="*/ 5 w 289"/>
                  <a:gd name="T3" fmla="*/ 0 h 670"/>
                  <a:gd name="T4" fmla="*/ 4 w 289"/>
                  <a:gd name="T5" fmla="*/ 1 h 670"/>
                  <a:gd name="T6" fmla="*/ 2 w 289"/>
                  <a:gd name="T7" fmla="*/ 1 h 670"/>
                  <a:gd name="T8" fmla="*/ 2 w 289"/>
                  <a:gd name="T9" fmla="*/ 3 h 670"/>
                  <a:gd name="T10" fmla="*/ 0 w 289"/>
                  <a:gd name="T11" fmla="*/ 5 h 670"/>
                  <a:gd name="T12" fmla="*/ 0 w 289"/>
                  <a:gd name="T13" fmla="*/ 8 h 670"/>
                  <a:gd name="T14" fmla="*/ 2 w 289"/>
                  <a:gd name="T15" fmla="*/ 10 h 670"/>
                  <a:gd name="T16" fmla="*/ 2 w 289"/>
                  <a:gd name="T17" fmla="*/ 12 h 670"/>
                  <a:gd name="T18" fmla="*/ 4 w 289"/>
                  <a:gd name="T19" fmla="*/ 12 h 670"/>
                  <a:gd name="T20" fmla="*/ 5 w 289"/>
                  <a:gd name="T21" fmla="*/ 13 h 670"/>
                  <a:gd name="T22" fmla="*/ 60 w 289"/>
                  <a:gd name="T23" fmla="*/ 13 h 670"/>
                  <a:gd name="T24" fmla="*/ 53 w 289"/>
                  <a:gd name="T25" fmla="*/ 7 h 670"/>
                  <a:gd name="T26" fmla="*/ 53 w 289"/>
                  <a:gd name="T27" fmla="*/ 665 h 670"/>
                  <a:gd name="T28" fmla="*/ 54 w 289"/>
                  <a:gd name="T29" fmla="*/ 667 h 670"/>
                  <a:gd name="T30" fmla="*/ 54 w 289"/>
                  <a:gd name="T31" fmla="*/ 669 h 670"/>
                  <a:gd name="T32" fmla="*/ 56 w 289"/>
                  <a:gd name="T33" fmla="*/ 669 h 670"/>
                  <a:gd name="T34" fmla="*/ 58 w 289"/>
                  <a:gd name="T35" fmla="*/ 670 h 670"/>
                  <a:gd name="T36" fmla="*/ 284 w 289"/>
                  <a:gd name="T37" fmla="*/ 670 h 670"/>
                  <a:gd name="T38" fmla="*/ 286 w 289"/>
                  <a:gd name="T39" fmla="*/ 669 h 670"/>
                  <a:gd name="T40" fmla="*/ 287 w 289"/>
                  <a:gd name="T41" fmla="*/ 669 h 670"/>
                  <a:gd name="T42" fmla="*/ 287 w 289"/>
                  <a:gd name="T43" fmla="*/ 667 h 670"/>
                  <a:gd name="T44" fmla="*/ 289 w 289"/>
                  <a:gd name="T45" fmla="*/ 665 h 670"/>
                  <a:gd name="T46" fmla="*/ 289 w 289"/>
                  <a:gd name="T47" fmla="*/ 662 h 670"/>
                  <a:gd name="T48" fmla="*/ 287 w 289"/>
                  <a:gd name="T49" fmla="*/ 660 h 670"/>
                  <a:gd name="T50" fmla="*/ 287 w 289"/>
                  <a:gd name="T51" fmla="*/ 658 h 670"/>
                  <a:gd name="T52" fmla="*/ 286 w 289"/>
                  <a:gd name="T53" fmla="*/ 658 h 670"/>
                  <a:gd name="T54" fmla="*/ 284 w 289"/>
                  <a:gd name="T55" fmla="*/ 657 h 670"/>
                  <a:gd name="T56" fmla="*/ 282 w 289"/>
                  <a:gd name="T57" fmla="*/ 657 h 670"/>
                  <a:gd name="T58" fmla="*/ 60 w 289"/>
                  <a:gd name="T59" fmla="*/ 657 h 670"/>
                  <a:gd name="T60" fmla="*/ 67 w 289"/>
                  <a:gd name="T61" fmla="*/ 663 h 670"/>
                  <a:gd name="T62" fmla="*/ 67 w 289"/>
                  <a:gd name="T63" fmla="*/ 7 h 670"/>
                  <a:gd name="T64" fmla="*/ 67 w 289"/>
                  <a:gd name="T65" fmla="*/ 5 h 670"/>
                  <a:gd name="T66" fmla="*/ 65 w 289"/>
                  <a:gd name="T67" fmla="*/ 3 h 670"/>
                  <a:gd name="T68" fmla="*/ 65 w 289"/>
                  <a:gd name="T69" fmla="*/ 1 h 670"/>
                  <a:gd name="T70" fmla="*/ 63 w 289"/>
                  <a:gd name="T71" fmla="*/ 1 h 670"/>
                  <a:gd name="T72" fmla="*/ 61 w 289"/>
                  <a:gd name="T73" fmla="*/ 0 h 670"/>
                  <a:gd name="T74" fmla="*/ 60 w 289"/>
                  <a:gd name="T75" fmla="*/ 0 h 670"/>
                  <a:gd name="T76" fmla="*/ 7 w 289"/>
                  <a:gd name="T77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9" h="670">
                    <a:moveTo>
                      <a:pt x="7" y="0"/>
                    </a:moveTo>
                    <a:lnTo>
                      <a:pt x="5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4" y="12"/>
                    </a:lnTo>
                    <a:lnTo>
                      <a:pt x="5" y="13"/>
                    </a:lnTo>
                    <a:lnTo>
                      <a:pt x="60" y="13"/>
                    </a:lnTo>
                    <a:lnTo>
                      <a:pt x="53" y="7"/>
                    </a:lnTo>
                    <a:lnTo>
                      <a:pt x="53" y="665"/>
                    </a:lnTo>
                    <a:lnTo>
                      <a:pt x="54" y="667"/>
                    </a:lnTo>
                    <a:lnTo>
                      <a:pt x="54" y="669"/>
                    </a:lnTo>
                    <a:lnTo>
                      <a:pt x="56" y="669"/>
                    </a:lnTo>
                    <a:lnTo>
                      <a:pt x="58" y="670"/>
                    </a:lnTo>
                    <a:lnTo>
                      <a:pt x="284" y="670"/>
                    </a:lnTo>
                    <a:lnTo>
                      <a:pt x="286" y="669"/>
                    </a:lnTo>
                    <a:lnTo>
                      <a:pt x="287" y="669"/>
                    </a:lnTo>
                    <a:lnTo>
                      <a:pt x="287" y="667"/>
                    </a:lnTo>
                    <a:lnTo>
                      <a:pt x="289" y="665"/>
                    </a:lnTo>
                    <a:lnTo>
                      <a:pt x="289" y="662"/>
                    </a:lnTo>
                    <a:lnTo>
                      <a:pt x="287" y="660"/>
                    </a:lnTo>
                    <a:lnTo>
                      <a:pt x="287" y="658"/>
                    </a:lnTo>
                    <a:lnTo>
                      <a:pt x="286" y="658"/>
                    </a:lnTo>
                    <a:lnTo>
                      <a:pt x="284" y="657"/>
                    </a:lnTo>
                    <a:lnTo>
                      <a:pt x="282" y="657"/>
                    </a:lnTo>
                    <a:lnTo>
                      <a:pt x="60" y="657"/>
                    </a:lnTo>
                    <a:lnTo>
                      <a:pt x="67" y="663"/>
                    </a:lnTo>
                    <a:lnTo>
                      <a:pt x="67" y="7"/>
                    </a:lnTo>
                    <a:lnTo>
                      <a:pt x="67" y="5"/>
                    </a:lnTo>
                    <a:lnTo>
                      <a:pt x="65" y="3"/>
                    </a:lnTo>
                    <a:lnTo>
                      <a:pt x="65" y="1"/>
                    </a:lnTo>
                    <a:lnTo>
                      <a:pt x="63" y="1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4" name="Freeform 161"/>
              <p:cNvSpPr>
                <a:spLocks/>
              </p:cNvSpPr>
              <p:nvPr/>
            </p:nvSpPr>
            <p:spPr bwMode="auto">
              <a:xfrm>
                <a:off x="5041" y="3229"/>
                <a:ext cx="17" cy="45"/>
              </a:xfrm>
              <a:custGeom>
                <a:avLst/>
                <a:gdLst>
                  <a:gd name="T0" fmla="*/ 0 w 17"/>
                  <a:gd name="T1" fmla="*/ 0 h 45"/>
                  <a:gd name="T2" fmla="*/ 0 w 17"/>
                  <a:gd name="T3" fmla="*/ 45 h 45"/>
                  <a:gd name="T4" fmla="*/ 2 w 17"/>
                  <a:gd name="T5" fmla="*/ 45 h 45"/>
                  <a:gd name="T6" fmla="*/ 17 w 17"/>
                  <a:gd name="T7" fmla="*/ 22 h 45"/>
                  <a:gd name="T8" fmla="*/ 2 w 17"/>
                  <a:gd name="T9" fmla="*/ 0 h 45"/>
                  <a:gd name="T10" fmla="*/ 0 w 17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5">
                    <a:moveTo>
                      <a:pt x="0" y="0"/>
                    </a:moveTo>
                    <a:lnTo>
                      <a:pt x="0" y="45"/>
                    </a:lnTo>
                    <a:lnTo>
                      <a:pt x="2" y="45"/>
                    </a:lnTo>
                    <a:lnTo>
                      <a:pt x="17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5" name="Freeform 162"/>
              <p:cNvSpPr>
                <a:spLocks/>
              </p:cNvSpPr>
              <p:nvPr/>
            </p:nvSpPr>
            <p:spPr bwMode="auto">
              <a:xfrm>
                <a:off x="5029" y="3222"/>
                <a:ext cx="59" cy="59"/>
              </a:xfrm>
              <a:custGeom>
                <a:avLst/>
                <a:gdLst>
                  <a:gd name="T0" fmla="*/ 0 w 59"/>
                  <a:gd name="T1" fmla="*/ 0 h 59"/>
                  <a:gd name="T2" fmla="*/ 59 w 59"/>
                  <a:gd name="T3" fmla="*/ 29 h 59"/>
                  <a:gd name="T4" fmla="*/ 0 w 59"/>
                  <a:gd name="T5" fmla="*/ 59 h 59"/>
                  <a:gd name="T6" fmla="*/ 29 w 59"/>
                  <a:gd name="T7" fmla="*/ 29 h 59"/>
                  <a:gd name="T8" fmla="*/ 0 w 59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0" y="0"/>
                    </a:moveTo>
                    <a:lnTo>
                      <a:pt x="59" y="29"/>
                    </a:lnTo>
                    <a:lnTo>
                      <a:pt x="0" y="59"/>
                    </a:lnTo>
                    <a:lnTo>
                      <a:pt x="29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6" name="Freeform 163"/>
              <p:cNvSpPr>
                <a:spLocks/>
              </p:cNvSpPr>
              <p:nvPr/>
            </p:nvSpPr>
            <p:spPr bwMode="auto">
              <a:xfrm>
                <a:off x="5022" y="3215"/>
                <a:ext cx="73" cy="73"/>
              </a:xfrm>
              <a:custGeom>
                <a:avLst/>
                <a:gdLst>
                  <a:gd name="T0" fmla="*/ 12 w 73"/>
                  <a:gd name="T1" fmla="*/ 2 h 73"/>
                  <a:gd name="T2" fmla="*/ 3 w 73"/>
                  <a:gd name="T3" fmla="*/ 14 h 73"/>
                  <a:gd name="T4" fmla="*/ 63 w 73"/>
                  <a:gd name="T5" fmla="*/ 43 h 73"/>
                  <a:gd name="T6" fmla="*/ 63 w 73"/>
                  <a:gd name="T7" fmla="*/ 30 h 73"/>
                  <a:gd name="T8" fmla="*/ 3 w 73"/>
                  <a:gd name="T9" fmla="*/ 59 h 73"/>
                  <a:gd name="T10" fmla="*/ 12 w 73"/>
                  <a:gd name="T11" fmla="*/ 71 h 73"/>
                  <a:gd name="T12" fmla="*/ 42 w 73"/>
                  <a:gd name="T13" fmla="*/ 42 h 73"/>
                  <a:gd name="T14" fmla="*/ 42 w 73"/>
                  <a:gd name="T15" fmla="*/ 40 h 73"/>
                  <a:gd name="T16" fmla="*/ 43 w 73"/>
                  <a:gd name="T17" fmla="*/ 38 h 73"/>
                  <a:gd name="T18" fmla="*/ 43 w 73"/>
                  <a:gd name="T19" fmla="*/ 35 h 73"/>
                  <a:gd name="T20" fmla="*/ 42 w 73"/>
                  <a:gd name="T21" fmla="*/ 33 h 73"/>
                  <a:gd name="T22" fmla="*/ 42 w 73"/>
                  <a:gd name="T23" fmla="*/ 31 h 73"/>
                  <a:gd name="T24" fmla="*/ 12 w 73"/>
                  <a:gd name="T25" fmla="*/ 2 h 73"/>
                  <a:gd name="T26" fmla="*/ 1 w 73"/>
                  <a:gd name="T27" fmla="*/ 12 h 73"/>
                  <a:gd name="T28" fmla="*/ 31 w 73"/>
                  <a:gd name="T29" fmla="*/ 42 h 73"/>
                  <a:gd name="T30" fmla="*/ 31 w 73"/>
                  <a:gd name="T31" fmla="*/ 31 h 73"/>
                  <a:gd name="T32" fmla="*/ 1 w 73"/>
                  <a:gd name="T33" fmla="*/ 61 h 73"/>
                  <a:gd name="T34" fmla="*/ 1 w 73"/>
                  <a:gd name="T35" fmla="*/ 62 h 73"/>
                  <a:gd name="T36" fmla="*/ 0 w 73"/>
                  <a:gd name="T37" fmla="*/ 64 h 73"/>
                  <a:gd name="T38" fmla="*/ 0 w 73"/>
                  <a:gd name="T39" fmla="*/ 66 h 73"/>
                  <a:gd name="T40" fmla="*/ 0 w 73"/>
                  <a:gd name="T41" fmla="*/ 67 h 73"/>
                  <a:gd name="T42" fmla="*/ 0 w 73"/>
                  <a:gd name="T43" fmla="*/ 69 h 73"/>
                  <a:gd name="T44" fmla="*/ 1 w 73"/>
                  <a:gd name="T45" fmla="*/ 71 h 73"/>
                  <a:gd name="T46" fmla="*/ 3 w 73"/>
                  <a:gd name="T47" fmla="*/ 71 h 73"/>
                  <a:gd name="T48" fmla="*/ 5 w 73"/>
                  <a:gd name="T49" fmla="*/ 73 h 73"/>
                  <a:gd name="T50" fmla="*/ 7 w 73"/>
                  <a:gd name="T51" fmla="*/ 73 h 73"/>
                  <a:gd name="T52" fmla="*/ 8 w 73"/>
                  <a:gd name="T53" fmla="*/ 73 h 73"/>
                  <a:gd name="T54" fmla="*/ 10 w 73"/>
                  <a:gd name="T55" fmla="*/ 73 h 73"/>
                  <a:gd name="T56" fmla="*/ 70 w 73"/>
                  <a:gd name="T57" fmla="*/ 43 h 73"/>
                  <a:gd name="T58" fmla="*/ 70 w 73"/>
                  <a:gd name="T59" fmla="*/ 42 h 73"/>
                  <a:gd name="T60" fmla="*/ 71 w 73"/>
                  <a:gd name="T61" fmla="*/ 42 h 73"/>
                  <a:gd name="T62" fmla="*/ 73 w 73"/>
                  <a:gd name="T63" fmla="*/ 40 h 73"/>
                  <a:gd name="T64" fmla="*/ 73 w 73"/>
                  <a:gd name="T65" fmla="*/ 38 h 73"/>
                  <a:gd name="T66" fmla="*/ 73 w 73"/>
                  <a:gd name="T67" fmla="*/ 36 h 73"/>
                  <a:gd name="T68" fmla="*/ 73 w 73"/>
                  <a:gd name="T69" fmla="*/ 35 h 73"/>
                  <a:gd name="T70" fmla="*/ 71 w 73"/>
                  <a:gd name="T71" fmla="*/ 33 h 73"/>
                  <a:gd name="T72" fmla="*/ 71 w 73"/>
                  <a:gd name="T73" fmla="*/ 31 h 73"/>
                  <a:gd name="T74" fmla="*/ 70 w 73"/>
                  <a:gd name="T75" fmla="*/ 30 h 73"/>
                  <a:gd name="T76" fmla="*/ 10 w 73"/>
                  <a:gd name="T77" fmla="*/ 0 h 73"/>
                  <a:gd name="T78" fmla="*/ 8 w 73"/>
                  <a:gd name="T79" fmla="*/ 0 h 73"/>
                  <a:gd name="T80" fmla="*/ 7 w 73"/>
                  <a:gd name="T81" fmla="*/ 0 h 73"/>
                  <a:gd name="T82" fmla="*/ 5 w 73"/>
                  <a:gd name="T83" fmla="*/ 0 h 73"/>
                  <a:gd name="T84" fmla="*/ 3 w 73"/>
                  <a:gd name="T85" fmla="*/ 2 h 73"/>
                  <a:gd name="T86" fmla="*/ 1 w 73"/>
                  <a:gd name="T87" fmla="*/ 2 h 73"/>
                  <a:gd name="T88" fmla="*/ 1 w 73"/>
                  <a:gd name="T89" fmla="*/ 4 h 73"/>
                  <a:gd name="T90" fmla="*/ 0 w 73"/>
                  <a:gd name="T91" fmla="*/ 6 h 73"/>
                  <a:gd name="T92" fmla="*/ 0 w 73"/>
                  <a:gd name="T93" fmla="*/ 7 h 73"/>
                  <a:gd name="T94" fmla="*/ 0 w 73"/>
                  <a:gd name="T95" fmla="*/ 9 h 73"/>
                  <a:gd name="T96" fmla="*/ 1 w 73"/>
                  <a:gd name="T97" fmla="*/ 11 h 73"/>
                  <a:gd name="T98" fmla="*/ 1 w 73"/>
                  <a:gd name="T99" fmla="*/ 12 h 73"/>
                  <a:gd name="T100" fmla="*/ 12 w 73"/>
                  <a:gd name="T101" fmla="*/ 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3" h="73">
                    <a:moveTo>
                      <a:pt x="12" y="2"/>
                    </a:moveTo>
                    <a:lnTo>
                      <a:pt x="3" y="14"/>
                    </a:lnTo>
                    <a:lnTo>
                      <a:pt x="63" y="43"/>
                    </a:lnTo>
                    <a:lnTo>
                      <a:pt x="63" y="30"/>
                    </a:lnTo>
                    <a:lnTo>
                      <a:pt x="3" y="59"/>
                    </a:lnTo>
                    <a:lnTo>
                      <a:pt x="12" y="71"/>
                    </a:lnTo>
                    <a:lnTo>
                      <a:pt x="42" y="42"/>
                    </a:lnTo>
                    <a:lnTo>
                      <a:pt x="42" y="40"/>
                    </a:lnTo>
                    <a:lnTo>
                      <a:pt x="43" y="38"/>
                    </a:lnTo>
                    <a:lnTo>
                      <a:pt x="43" y="35"/>
                    </a:lnTo>
                    <a:lnTo>
                      <a:pt x="42" y="33"/>
                    </a:lnTo>
                    <a:lnTo>
                      <a:pt x="42" y="31"/>
                    </a:lnTo>
                    <a:lnTo>
                      <a:pt x="12" y="2"/>
                    </a:lnTo>
                    <a:lnTo>
                      <a:pt x="1" y="12"/>
                    </a:lnTo>
                    <a:lnTo>
                      <a:pt x="31" y="42"/>
                    </a:lnTo>
                    <a:lnTo>
                      <a:pt x="31" y="31"/>
                    </a:lnTo>
                    <a:lnTo>
                      <a:pt x="1" y="61"/>
                    </a:lnTo>
                    <a:lnTo>
                      <a:pt x="1" y="62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0" y="67"/>
                    </a:lnTo>
                    <a:lnTo>
                      <a:pt x="0" y="69"/>
                    </a:lnTo>
                    <a:lnTo>
                      <a:pt x="1" y="71"/>
                    </a:lnTo>
                    <a:lnTo>
                      <a:pt x="3" y="71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8" y="73"/>
                    </a:lnTo>
                    <a:lnTo>
                      <a:pt x="10" y="73"/>
                    </a:lnTo>
                    <a:lnTo>
                      <a:pt x="70" y="43"/>
                    </a:lnTo>
                    <a:lnTo>
                      <a:pt x="70" y="42"/>
                    </a:lnTo>
                    <a:lnTo>
                      <a:pt x="71" y="42"/>
                    </a:lnTo>
                    <a:lnTo>
                      <a:pt x="73" y="40"/>
                    </a:lnTo>
                    <a:lnTo>
                      <a:pt x="73" y="38"/>
                    </a:lnTo>
                    <a:lnTo>
                      <a:pt x="73" y="36"/>
                    </a:lnTo>
                    <a:lnTo>
                      <a:pt x="73" y="35"/>
                    </a:lnTo>
                    <a:lnTo>
                      <a:pt x="71" y="33"/>
                    </a:lnTo>
                    <a:lnTo>
                      <a:pt x="71" y="31"/>
                    </a:lnTo>
                    <a:lnTo>
                      <a:pt x="70" y="3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7" name="Freeform 164"/>
              <p:cNvSpPr>
                <a:spLocks/>
              </p:cNvSpPr>
              <p:nvPr/>
            </p:nvSpPr>
            <p:spPr bwMode="auto">
              <a:xfrm>
                <a:off x="4286" y="1550"/>
                <a:ext cx="178" cy="468"/>
              </a:xfrm>
              <a:custGeom>
                <a:avLst/>
                <a:gdLst>
                  <a:gd name="T0" fmla="*/ 7 w 178"/>
                  <a:gd name="T1" fmla="*/ 455 h 468"/>
                  <a:gd name="T2" fmla="*/ 5 w 178"/>
                  <a:gd name="T3" fmla="*/ 455 h 468"/>
                  <a:gd name="T4" fmla="*/ 3 w 178"/>
                  <a:gd name="T5" fmla="*/ 456 h 468"/>
                  <a:gd name="T6" fmla="*/ 1 w 178"/>
                  <a:gd name="T7" fmla="*/ 456 h 468"/>
                  <a:gd name="T8" fmla="*/ 1 w 178"/>
                  <a:gd name="T9" fmla="*/ 458 h 468"/>
                  <a:gd name="T10" fmla="*/ 0 w 178"/>
                  <a:gd name="T11" fmla="*/ 460 h 468"/>
                  <a:gd name="T12" fmla="*/ 0 w 178"/>
                  <a:gd name="T13" fmla="*/ 463 h 468"/>
                  <a:gd name="T14" fmla="*/ 1 w 178"/>
                  <a:gd name="T15" fmla="*/ 465 h 468"/>
                  <a:gd name="T16" fmla="*/ 1 w 178"/>
                  <a:gd name="T17" fmla="*/ 467 h 468"/>
                  <a:gd name="T18" fmla="*/ 3 w 178"/>
                  <a:gd name="T19" fmla="*/ 467 h 468"/>
                  <a:gd name="T20" fmla="*/ 5 w 178"/>
                  <a:gd name="T21" fmla="*/ 468 h 468"/>
                  <a:gd name="T22" fmla="*/ 98 w 178"/>
                  <a:gd name="T23" fmla="*/ 468 h 468"/>
                  <a:gd name="T24" fmla="*/ 99 w 178"/>
                  <a:gd name="T25" fmla="*/ 467 h 468"/>
                  <a:gd name="T26" fmla="*/ 101 w 178"/>
                  <a:gd name="T27" fmla="*/ 467 h 468"/>
                  <a:gd name="T28" fmla="*/ 101 w 178"/>
                  <a:gd name="T29" fmla="*/ 465 h 468"/>
                  <a:gd name="T30" fmla="*/ 103 w 178"/>
                  <a:gd name="T31" fmla="*/ 463 h 468"/>
                  <a:gd name="T32" fmla="*/ 103 w 178"/>
                  <a:gd name="T33" fmla="*/ 9 h 468"/>
                  <a:gd name="T34" fmla="*/ 96 w 178"/>
                  <a:gd name="T35" fmla="*/ 16 h 468"/>
                  <a:gd name="T36" fmla="*/ 171 w 178"/>
                  <a:gd name="T37" fmla="*/ 14 h 468"/>
                  <a:gd name="T38" fmla="*/ 173 w 178"/>
                  <a:gd name="T39" fmla="*/ 14 h 468"/>
                  <a:gd name="T40" fmla="*/ 175 w 178"/>
                  <a:gd name="T41" fmla="*/ 12 h 468"/>
                  <a:gd name="T42" fmla="*/ 177 w 178"/>
                  <a:gd name="T43" fmla="*/ 12 h 468"/>
                  <a:gd name="T44" fmla="*/ 178 w 178"/>
                  <a:gd name="T45" fmla="*/ 10 h 468"/>
                  <a:gd name="T46" fmla="*/ 178 w 178"/>
                  <a:gd name="T47" fmla="*/ 5 h 468"/>
                  <a:gd name="T48" fmla="*/ 177 w 178"/>
                  <a:gd name="T49" fmla="*/ 4 h 468"/>
                  <a:gd name="T50" fmla="*/ 177 w 178"/>
                  <a:gd name="T51" fmla="*/ 2 h 468"/>
                  <a:gd name="T52" fmla="*/ 175 w 178"/>
                  <a:gd name="T53" fmla="*/ 0 h 468"/>
                  <a:gd name="T54" fmla="*/ 171 w 178"/>
                  <a:gd name="T55" fmla="*/ 0 h 468"/>
                  <a:gd name="T56" fmla="*/ 96 w 178"/>
                  <a:gd name="T57" fmla="*/ 2 h 468"/>
                  <a:gd name="T58" fmla="*/ 94 w 178"/>
                  <a:gd name="T59" fmla="*/ 2 h 468"/>
                  <a:gd name="T60" fmla="*/ 92 w 178"/>
                  <a:gd name="T61" fmla="*/ 4 h 468"/>
                  <a:gd name="T62" fmla="*/ 91 w 178"/>
                  <a:gd name="T63" fmla="*/ 4 h 468"/>
                  <a:gd name="T64" fmla="*/ 91 w 178"/>
                  <a:gd name="T65" fmla="*/ 5 h 468"/>
                  <a:gd name="T66" fmla="*/ 89 w 178"/>
                  <a:gd name="T67" fmla="*/ 7 h 468"/>
                  <a:gd name="T68" fmla="*/ 89 w 178"/>
                  <a:gd name="T69" fmla="*/ 9 h 468"/>
                  <a:gd name="T70" fmla="*/ 89 w 178"/>
                  <a:gd name="T71" fmla="*/ 461 h 468"/>
                  <a:gd name="T72" fmla="*/ 96 w 178"/>
                  <a:gd name="T73" fmla="*/ 455 h 468"/>
                  <a:gd name="T74" fmla="*/ 7 w 178"/>
                  <a:gd name="T75" fmla="*/ 45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8" h="468">
                    <a:moveTo>
                      <a:pt x="7" y="455"/>
                    </a:moveTo>
                    <a:lnTo>
                      <a:pt x="5" y="455"/>
                    </a:lnTo>
                    <a:lnTo>
                      <a:pt x="3" y="456"/>
                    </a:lnTo>
                    <a:lnTo>
                      <a:pt x="1" y="456"/>
                    </a:lnTo>
                    <a:lnTo>
                      <a:pt x="1" y="458"/>
                    </a:lnTo>
                    <a:lnTo>
                      <a:pt x="0" y="460"/>
                    </a:lnTo>
                    <a:lnTo>
                      <a:pt x="0" y="463"/>
                    </a:lnTo>
                    <a:lnTo>
                      <a:pt x="1" y="465"/>
                    </a:lnTo>
                    <a:lnTo>
                      <a:pt x="1" y="467"/>
                    </a:lnTo>
                    <a:lnTo>
                      <a:pt x="3" y="467"/>
                    </a:lnTo>
                    <a:lnTo>
                      <a:pt x="5" y="468"/>
                    </a:lnTo>
                    <a:lnTo>
                      <a:pt x="98" y="468"/>
                    </a:lnTo>
                    <a:lnTo>
                      <a:pt x="99" y="467"/>
                    </a:lnTo>
                    <a:lnTo>
                      <a:pt x="101" y="467"/>
                    </a:lnTo>
                    <a:lnTo>
                      <a:pt x="101" y="465"/>
                    </a:lnTo>
                    <a:lnTo>
                      <a:pt x="103" y="463"/>
                    </a:lnTo>
                    <a:lnTo>
                      <a:pt x="103" y="9"/>
                    </a:lnTo>
                    <a:lnTo>
                      <a:pt x="96" y="16"/>
                    </a:lnTo>
                    <a:lnTo>
                      <a:pt x="171" y="14"/>
                    </a:lnTo>
                    <a:lnTo>
                      <a:pt x="173" y="14"/>
                    </a:lnTo>
                    <a:lnTo>
                      <a:pt x="175" y="12"/>
                    </a:lnTo>
                    <a:lnTo>
                      <a:pt x="177" y="12"/>
                    </a:lnTo>
                    <a:lnTo>
                      <a:pt x="178" y="10"/>
                    </a:lnTo>
                    <a:lnTo>
                      <a:pt x="178" y="5"/>
                    </a:lnTo>
                    <a:lnTo>
                      <a:pt x="177" y="4"/>
                    </a:lnTo>
                    <a:lnTo>
                      <a:pt x="177" y="2"/>
                    </a:lnTo>
                    <a:lnTo>
                      <a:pt x="175" y="0"/>
                    </a:lnTo>
                    <a:lnTo>
                      <a:pt x="171" y="0"/>
                    </a:lnTo>
                    <a:lnTo>
                      <a:pt x="96" y="2"/>
                    </a:lnTo>
                    <a:lnTo>
                      <a:pt x="94" y="2"/>
                    </a:lnTo>
                    <a:lnTo>
                      <a:pt x="92" y="4"/>
                    </a:lnTo>
                    <a:lnTo>
                      <a:pt x="91" y="4"/>
                    </a:lnTo>
                    <a:lnTo>
                      <a:pt x="91" y="5"/>
                    </a:lnTo>
                    <a:lnTo>
                      <a:pt x="89" y="7"/>
                    </a:lnTo>
                    <a:lnTo>
                      <a:pt x="89" y="9"/>
                    </a:lnTo>
                    <a:lnTo>
                      <a:pt x="89" y="461"/>
                    </a:lnTo>
                    <a:lnTo>
                      <a:pt x="96" y="455"/>
                    </a:lnTo>
                    <a:lnTo>
                      <a:pt x="7" y="4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8" name="Freeform 165"/>
              <p:cNvSpPr>
                <a:spLocks/>
              </p:cNvSpPr>
              <p:nvPr/>
            </p:nvSpPr>
            <p:spPr bwMode="auto">
              <a:xfrm>
                <a:off x="4440" y="1535"/>
                <a:ext cx="17" cy="46"/>
              </a:xfrm>
              <a:custGeom>
                <a:avLst/>
                <a:gdLst>
                  <a:gd name="T0" fmla="*/ 0 w 17"/>
                  <a:gd name="T1" fmla="*/ 0 h 46"/>
                  <a:gd name="T2" fmla="*/ 2 w 17"/>
                  <a:gd name="T3" fmla="*/ 46 h 46"/>
                  <a:gd name="T4" fmla="*/ 17 w 17"/>
                  <a:gd name="T5" fmla="*/ 22 h 46"/>
                  <a:gd name="T6" fmla="*/ 2 w 17"/>
                  <a:gd name="T7" fmla="*/ 0 h 46"/>
                  <a:gd name="T8" fmla="*/ 0 w 17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6">
                    <a:moveTo>
                      <a:pt x="0" y="0"/>
                    </a:moveTo>
                    <a:lnTo>
                      <a:pt x="2" y="46"/>
                    </a:lnTo>
                    <a:lnTo>
                      <a:pt x="17" y="2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99" name="Freeform 166"/>
              <p:cNvSpPr>
                <a:spLocks/>
              </p:cNvSpPr>
              <p:nvPr/>
            </p:nvSpPr>
            <p:spPr bwMode="auto">
              <a:xfrm>
                <a:off x="4428" y="1530"/>
                <a:ext cx="59" cy="56"/>
              </a:xfrm>
              <a:custGeom>
                <a:avLst/>
                <a:gdLst>
                  <a:gd name="T0" fmla="*/ 0 w 59"/>
                  <a:gd name="T1" fmla="*/ 0 h 56"/>
                  <a:gd name="T2" fmla="*/ 59 w 59"/>
                  <a:gd name="T3" fmla="*/ 27 h 56"/>
                  <a:gd name="T4" fmla="*/ 1 w 59"/>
                  <a:gd name="T5" fmla="*/ 56 h 56"/>
                  <a:gd name="T6" fmla="*/ 29 w 59"/>
                  <a:gd name="T7" fmla="*/ 27 h 56"/>
                  <a:gd name="T8" fmla="*/ 0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0" y="0"/>
                    </a:moveTo>
                    <a:lnTo>
                      <a:pt x="59" y="27"/>
                    </a:lnTo>
                    <a:lnTo>
                      <a:pt x="1" y="56"/>
                    </a:lnTo>
                    <a:lnTo>
                      <a:pt x="29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0" name="Freeform 167"/>
              <p:cNvSpPr>
                <a:spLocks/>
              </p:cNvSpPr>
              <p:nvPr/>
            </p:nvSpPr>
            <p:spPr bwMode="auto">
              <a:xfrm>
                <a:off x="4421" y="1523"/>
                <a:ext cx="73" cy="70"/>
              </a:xfrm>
              <a:custGeom>
                <a:avLst/>
                <a:gdLst>
                  <a:gd name="T0" fmla="*/ 12 w 73"/>
                  <a:gd name="T1" fmla="*/ 1 h 70"/>
                  <a:gd name="T2" fmla="*/ 3 w 73"/>
                  <a:gd name="T3" fmla="*/ 13 h 70"/>
                  <a:gd name="T4" fmla="*/ 63 w 73"/>
                  <a:gd name="T5" fmla="*/ 41 h 70"/>
                  <a:gd name="T6" fmla="*/ 63 w 73"/>
                  <a:gd name="T7" fmla="*/ 27 h 70"/>
                  <a:gd name="T8" fmla="*/ 5 w 73"/>
                  <a:gd name="T9" fmla="*/ 56 h 70"/>
                  <a:gd name="T10" fmla="*/ 14 w 73"/>
                  <a:gd name="T11" fmla="*/ 68 h 70"/>
                  <a:gd name="T12" fmla="*/ 42 w 73"/>
                  <a:gd name="T13" fmla="*/ 39 h 70"/>
                  <a:gd name="T14" fmla="*/ 43 w 73"/>
                  <a:gd name="T15" fmla="*/ 37 h 70"/>
                  <a:gd name="T16" fmla="*/ 43 w 73"/>
                  <a:gd name="T17" fmla="*/ 32 h 70"/>
                  <a:gd name="T18" fmla="*/ 42 w 73"/>
                  <a:gd name="T19" fmla="*/ 31 h 70"/>
                  <a:gd name="T20" fmla="*/ 42 w 73"/>
                  <a:gd name="T21" fmla="*/ 29 h 70"/>
                  <a:gd name="T22" fmla="*/ 12 w 73"/>
                  <a:gd name="T23" fmla="*/ 1 h 70"/>
                  <a:gd name="T24" fmla="*/ 1 w 73"/>
                  <a:gd name="T25" fmla="*/ 12 h 70"/>
                  <a:gd name="T26" fmla="*/ 31 w 73"/>
                  <a:gd name="T27" fmla="*/ 39 h 70"/>
                  <a:gd name="T28" fmla="*/ 31 w 73"/>
                  <a:gd name="T29" fmla="*/ 29 h 70"/>
                  <a:gd name="T30" fmla="*/ 3 w 73"/>
                  <a:gd name="T31" fmla="*/ 58 h 70"/>
                  <a:gd name="T32" fmla="*/ 3 w 73"/>
                  <a:gd name="T33" fmla="*/ 60 h 70"/>
                  <a:gd name="T34" fmla="*/ 1 w 73"/>
                  <a:gd name="T35" fmla="*/ 61 h 70"/>
                  <a:gd name="T36" fmla="*/ 1 w 73"/>
                  <a:gd name="T37" fmla="*/ 63 h 70"/>
                  <a:gd name="T38" fmla="*/ 1 w 73"/>
                  <a:gd name="T39" fmla="*/ 65 h 70"/>
                  <a:gd name="T40" fmla="*/ 1 w 73"/>
                  <a:gd name="T41" fmla="*/ 67 h 70"/>
                  <a:gd name="T42" fmla="*/ 3 w 73"/>
                  <a:gd name="T43" fmla="*/ 68 h 70"/>
                  <a:gd name="T44" fmla="*/ 5 w 73"/>
                  <a:gd name="T45" fmla="*/ 68 h 70"/>
                  <a:gd name="T46" fmla="*/ 7 w 73"/>
                  <a:gd name="T47" fmla="*/ 70 h 70"/>
                  <a:gd name="T48" fmla="*/ 8 w 73"/>
                  <a:gd name="T49" fmla="*/ 70 h 70"/>
                  <a:gd name="T50" fmla="*/ 10 w 73"/>
                  <a:gd name="T51" fmla="*/ 70 h 70"/>
                  <a:gd name="T52" fmla="*/ 12 w 73"/>
                  <a:gd name="T53" fmla="*/ 70 h 70"/>
                  <a:gd name="T54" fmla="*/ 70 w 73"/>
                  <a:gd name="T55" fmla="*/ 41 h 70"/>
                  <a:gd name="T56" fmla="*/ 70 w 73"/>
                  <a:gd name="T57" fmla="*/ 39 h 70"/>
                  <a:gd name="T58" fmla="*/ 71 w 73"/>
                  <a:gd name="T59" fmla="*/ 39 h 70"/>
                  <a:gd name="T60" fmla="*/ 73 w 73"/>
                  <a:gd name="T61" fmla="*/ 37 h 70"/>
                  <a:gd name="T62" fmla="*/ 73 w 73"/>
                  <a:gd name="T63" fmla="*/ 36 h 70"/>
                  <a:gd name="T64" fmla="*/ 73 w 73"/>
                  <a:gd name="T65" fmla="*/ 34 h 70"/>
                  <a:gd name="T66" fmla="*/ 73 w 73"/>
                  <a:gd name="T67" fmla="*/ 32 h 70"/>
                  <a:gd name="T68" fmla="*/ 71 w 73"/>
                  <a:gd name="T69" fmla="*/ 31 h 70"/>
                  <a:gd name="T70" fmla="*/ 71 w 73"/>
                  <a:gd name="T71" fmla="*/ 29 h 70"/>
                  <a:gd name="T72" fmla="*/ 70 w 73"/>
                  <a:gd name="T73" fmla="*/ 27 h 70"/>
                  <a:gd name="T74" fmla="*/ 10 w 73"/>
                  <a:gd name="T75" fmla="*/ 0 h 70"/>
                  <a:gd name="T76" fmla="*/ 8 w 73"/>
                  <a:gd name="T77" fmla="*/ 0 h 70"/>
                  <a:gd name="T78" fmla="*/ 7 w 73"/>
                  <a:gd name="T79" fmla="*/ 0 h 70"/>
                  <a:gd name="T80" fmla="*/ 5 w 73"/>
                  <a:gd name="T81" fmla="*/ 0 h 70"/>
                  <a:gd name="T82" fmla="*/ 3 w 73"/>
                  <a:gd name="T83" fmla="*/ 1 h 70"/>
                  <a:gd name="T84" fmla="*/ 1 w 73"/>
                  <a:gd name="T85" fmla="*/ 1 h 70"/>
                  <a:gd name="T86" fmla="*/ 0 w 73"/>
                  <a:gd name="T87" fmla="*/ 3 h 70"/>
                  <a:gd name="T88" fmla="*/ 0 w 73"/>
                  <a:gd name="T89" fmla="*/ 5 h 70"/>
                  <a:gd name="T90" fmla="*/ 0 w 73"/>
                  <a:gd name="T91" fmla="*/ 7 h 70"/>
                  <a:gd name="T92" fmla="*/ 0 w 73"/>
                  <a:gd name="T93" fmla="*/ 8 h 70"/>
                  <a:gd name="T94" fmla="*/ 1 w 73"/>
                  <a:gd name="T95" fmla="*/ 10 h 70"/>
                  <a:gd name="T96" fmla="*/ 1 w 73"/>
                  <a:gd name="T97" fmla="*/ 12 h 70"/>
                  <a:gd name="T98" fmla="*/ 12 w 73"/>
                  <a:gd name="T9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3" h="70">
                    <a:moveTo>
                      <a:pt x="12" y="1"/>
                    </a:moveTo>
                    <a:lnTo>
                      <a:pt x="3" y="13"/>
                    </a:lnTo>
                    <a:lnTo>
                      <a:pt x="63" y="41"/>
                    </a:lnTo>
                    <a:lnTo>
                      <a:pt x="63" y="27"/>
                    </a:lnTo>
                    <a:lnTo>
                      <a:pt x="5" y="56"/>
                    </a:lnTo>
                    <a:lnTo>
                      <a:pt x="14" y="68"/>
                    </a:lnTo>
                    <a:lnTo>
                      <a:pt x="42" y="39"/>
                    </a:lnTo>
                    <a:lnTo>
                      <a:pt x="43" y="37"/>
                    </a:lnTo>
                    <a:lnTo>
                      <a:pt x="43" y="32"/>
                    </a:lnTo>
                    <a:lnTo>
                      <a:pt x="42" y="31"/>
                    </a:lnTo>
                    <a:lnTo>
                      <a:pt x="42" y="29"/>
                    </a:lnTo>
                    <a:lnTo>
                      <a:pt x="12" y="1"/>
                    </a:lnTo>
                    <a:lnTo>
                      <a:pt x="1" y="12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3" y="58"/>
                    </a:lnTo>
                    <a:lnTo>
                      <a:pt x="3" y="60"/>
                    </a:lnTo>
                    <a:lnTo>
                      <a:pt x="1" y="61"/>
                    </a:lnTo>
                    <a:lnTo>
                      <a:pt x="1" y="63"/>
                    </a:lnTo>
                    <a:lnTo>
                      <a:pt x="1" y="65"/>
                    </a:lnTo>
                    <a:lnTo>
                      <a:pt x="1" y="67"/>
                    </a:lnTo>
                    <a:lnTo>
                      <a:pt x="3" y="68"/>
                    </a:lnTo>
                    <a:lnTo>
                      <a:pt x="5" y="68"/>
                    </a:lnTo>
                    <a:lnTo>
                      <a:pt x="7" y="70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12" y="70"/>
                    </a:lnTo>
                    <a:lnTo>
                      <a:pt x="70" y="41"/>
                    </a:lnTo>
                    <a:lnTo>
                      <a:pt x="70" y="39"/>
                    </a:lnTo>
                    <a:lnTo>
                      <a:pt x="71" y="39"/>
                    </a:lnTo>
                    <a:lnTo>
                      <a:pt x="73" y="37"/>
                    </a:lnTo>
                    <a:lnTo>
                      <a:pt x="73" y="36"/>
                    </a:lnTo>
                    <a:lnTo>
                      <a:pt x="73" y="34"/>
                    </a:lnTo>
                    <a:lnTo>
                      <a:pt x="73" y="32"/>
                    </a:lnTo>
                    <a:lnTo>
                      <a:pt x="71" y="31"/>
                    </a:lnTo>
                    <a:lnTo>
                      <a:pt x="71" y="29"/>
                    </a:lnTo>
                    <a:lnTo>
                      <a:pt x="70" y="27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1" name="Rectangle 168"/>
              <p:cNvSpPr>
                <a:spLocks noChangeArrowheads="1"/>
              </p:cNvSpPr>
              <p:nvPr/>
            </p:nvSpPr>
            <p:spPr bwMode="auto">
              <a:xfrm>
                <a:off x="3094" y="2903"/>
                <a:ext cx="368" cy="189"/>
              </a:xfrm>
              <a:prstGeom prst="rect">
                <a:avLst/>
              </a:prstGeom>
              <a:solidFill>
                <a:srgbClr val="C080FF"/>
              </a:solidFill>
              <a:ln w="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2" name="Freeform 169"/>
              <p:cNvSpPr>
                <a:spLocks/>
              </p:cNvSpPr>
              <p:nvPr/>
            </p:nvSpPr>
            <p:spPr bwMode="auto">
              <a:xfrm>
                <a:off x="3062" y="2593"/>
                <a:ext cx="433" cy="310"/>
              </a:xfrm>
              <a:custGeom>
                <a:avLst/>
                <a:gdLst>
                  <a:gd name="T0" fmla="*/ 0 w 433"/>
                  <a:gd name="T1" fmla="*/ 0 h 310"/>
                  <a:gd name="T2" fmla="*/ 86 w 433"/>
                  <a:gd name="T3" fmla="*/ 310 h 310"/>
                  <a:gd name="T4" fmla="*/ 353 w 433"/>
                  <a:gd name="T5" fmla="*/ 310 h 310"/>
                  <a:gd name="T6" fmla="*/ 433 w 433"/>
                  <a:gd name="T7" fmla="*/ 0 h 310"/>
                  <a:gd name="T8" fmla="*/ 0 w 433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3" h="310">
                    <a:moveTo>
                      <a:pt x="0" y="0"/>
                    </a:moveTo>
                    <a:lnTo>
                      <a:pt x="86" y="310"/>
                    </a:lnTo>
                    <a:lnTo>
                      <a:pt x="353" y="310"/>
                    </a:lnTo>
                    <a:lnTo>
                      <a:pt x="4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0C2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3" name="Rectangle 170"/>
              <p:cNvSpPr>
                <a:spLocks noChangeArrowheads="1"/>
              </p:cNvSpPr>
              <p:nvPr/>
            </p:nvSpPr>
            <p:spPr bwMode="auto">
              <a:xfrm>
                <a:off x="3199" y="1931"/>
                <a:ext cx="238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SDR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04" name="Rectangle 171"/>
              <p:cNvSpPr>
                <a:spLocks noChangeArrowheads="1"/>
              </p:cNvSpPr>
              <p:nvPr/>
            </p:nvSpPr>
            <p:spPr bwMode="auto">
              <a:xfrm>
                <a:off x="2344" y="1596"/>
                <a:ext cx="14" cy="28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05" name="Rectangle 172"/>
              <p:cNvSpPr>
                <a:spLocks noChangeArrowheads="1"/>
              </p:cNvSpPr>
              <p:nvPr/>
            </p:nvSpPr>
            <p:spPr bwMode="auto">
              <a:xfrm rot="16200000">
                <a:off x="4502" y="1936"/>
                <a:ext cx="438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Scrubber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1409" name="꺾인 연결선 11408"/>
            <p:cNvCxnSpPr>
              <a:stCxn id="11295" idx="35"/>
            </p:cNvCxnSpPr>
            <p:nvPr/>
          </p:nvCxnSpPr>
          <p:spPr bwMode="auto">
            <a:xfrm>
              <a:off x="2069779" y="2155527"/>
              <a:ext cx="1632016" cy="151447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267" name="모서리가 둥근 직사각형 11266"/>
            <p:cNvSpPr/>
            <p:nvPr/>
          </p:nvSpPr>
          <p:spPr bwMode="auto">
            <a:xfrm>
              <a:off x="1475173" y="5625803"/>
              <a:ext cx="360040" cy="43204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11317" name="꺾인 연결선 11316"/>
            <p:cNvCxnSpPr>
              <a:stCxn id="11267" idx="0"/>
            </p:cNvCxnSpPr>
            <p:nvPr/>
          </p:nvCxnSpPr>
          <p:spPr bwMode="auto">
            <a:xfrm rot="5400000" flipH="1" flipV="1">
              <a:off x="1680432" y="5248140"/>
              <a:ext cx="352424" cy="40290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직선 화살표 연결선 159"/>
            <p:cNvCxnSpPr>
              <a:stCxn id="6" idx="4"/>
            </p:cNvCxnSpPr>
            <p:nvPr/>
          </p:nvCxnSpPr>
          <p:spPr bwMode="auto">
            <a:xfrm flipH="1">
              <a:off x="1835213" y="5532140"/>
              <a:ext cx="259965" cy="1291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982407" y="5293313"/>
              <a:ext cx="11222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Ash cooler</a:t>
              </a:r>
              <a:endParaRPr lang="ko-KR" altLang="en-US" sz="1400" b="1" dirty="0"/>
            </a:p>
          </p:txBody>
        </p:sp>
      </p:grpSp>
      <p:sp>
        <p:nvSpPr>
          <p:cNvPr id="11316" name="모서리가 둥근 직사각형 11315"/>
          <p:cNvSpPr/>
          <p:nvPr/>
        </p:nvSpPr>
        <p:spPr bwMode="auto">
          <a:xfrm>
            <a:off x="179512" y="1340768"/>
            <a:ext cx="4300538" cy="5029572"/>
          </a:xfrm>
          <a:prstGeom prst="roundRect">
            <a:avLst/>
          </a:prstGeom>
          <a:noFill/>
          <a:ln w="698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2748942" y="5260710"/>
            <a:ext cx="142050" cy="16748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0" name="꺾인 연결선 179"/>
          <p:cNvCxnSpPr/>
          <p:nvPr/>
        </p:nvCxnSpPr>
        <p:spPr>
          <a:xfrm flipV="1">
            <a:off x="2873010" y="5168925"/>
            <a:ext cx="102916" cy="202936"/>
          </a:xfrm>
          <a:prstGeom prst="bentConnector2">
            <a:avLst/>
          </a:prstGeom>
          <a:ln w="127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사다리꼴 180"/>
          <p:cNvSpPr/>
          <p:nvPr/>
        </p:nvSpPr>
        <p:spPr>
          <a:xfrm>
            <a:off x="2741771" y="5413969"/>
            <a:ext cx="162024" cy="45719"/>
          </a:xfrm>
          <a:prstGeom prst="trapezoi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18" name="모서리가 둥근 직사각형 11317"/>
          <p:cNvSpPr/>
          <p:nvPr/>
        </p:nvSpPr>
        <p:spPr bwMode="auto">
          <a:xfrm>
            <a:off x="4106987" y="5517853"/>
            <a:ext cx="1366838" cy="1079499"/>
          </a:xfrm>
          <a:prstGeom prst="roundRect">
            <a:avLst/>
          </a:prstGeom>
          <a:noFill/>
          <a:ln w="5715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3" name="모서리가 둥근 직사각형 182"/>
          <p:cNvSpPr/>
          <p:nvPr/>
        </p:nvSpPr>
        <p:spPr bwMode="auto">
          <a:xfrm>
            <a:off x="7206196" y="4963271"/>
            <a:ext cx="1366838" cy="1079499"/>
          </a:xfrm>
          <a:prstGeom prst="roundRect">
            <a:avLst/>
          </a:prstGeom>
          <a:noFill/>
          <a:ln w="5715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4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6" grpId="0" animBg="1"/>
      <p:bldP spid="11318" grpId="0" animBg="1"/>
      <p:bldP spid="18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Chemical reaction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CaCO3 -&gt; </a:t>
            </a:r>
            <a:r>
              <a:rPr lang="en-US" altLang="ko-KR" sz="2400" dirty="0" err="1" smtClean="0"/>
              <a:t>CaO</a:t>
            </a:r>
            <a:r>
              <a:rPr lang="en-US" altLang="ko-KR" sz="2400" dirty="0" smtClean="0"/>
              <a:t> + CO2 - 1830kJ/kg CaCO2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MgCO3 -&gt; </a:t>
            </a:r>
            <a:r>
              <a:rPr lang="en-US" altLang="ko-KR" sz="2400" dirty="0" err="1" smtClean="0"/>
              <a:t>MgO</a:t>
            </a:r>
            <a:r>
              <a:rPr lang="en-US" altLang="ko-KR" sz="2400" dirty="0" smtClean="0"/>
              <a:t> + CO2 - 1183kJ/kg </a:t>
            </a:r>
            <a:r>
              <a:rPr lang="en-US" altLang="ko-KR" sz="2400" dirty="0" err="1" smtClean="0"/>
              <a:t>MgO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CaO</a:t>
            </a:r>
            <a:r>
              <a:rPr lang="en-US" altLang="ko-KR" sz="2400" dirty="0" smtClean="0"/>
              <a:t> + SO2 + 1/2O2 -&gt; CaSO4 +15141kJ/</a:t>
            </a:r>
            <a:r>
              <a:rPr lang="en-US" altLang="ko-KR" sz="2400" dirty="0" err="1" smtClean="0"/>
              <a:t>kgS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4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Heating value of fuel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1560" y="1988840"/>
                <a:ext cx="6212983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𝐻𝐻𝑉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=33823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𝐶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+144249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𝑂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ko-KR" sz="2400" b="0" i="1" smtClean="0">
                          <a:latin typeface="Cambria Math"/>
                        </a:rPr>
                        <m:t>+9418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988840"/>
                <a:ext cx="6212983" cy="92217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64288" y="2161515"/>
            <a:ext cx="90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kJ/kg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1560" y="3000052"/>
                <a:ext cx="4465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𝐿𝐻𝑉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𝐻𝐻𝑉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−22604−2581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00052"/>
                <a:ext cx="4465005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164288" y="2999781"/>
            <a:ext cx="907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kJ/kg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35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Fan credit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Primary Air is compressed from -50mmaq to 2000mmaq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55976" y="2564904"/>
            <a:ext cx="380920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10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Fan credit by compression of air</a:t>
            </a:r>
            <a:endParaRPr lang="ko-KR" alt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5" y="1552079"/>
            <a:ext cx="3307676" cy="306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31640" y="4768586"/>
                <a:ext cx="2516458" cy="495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𝞰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𝑊𝑠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𝑖𝑠𝑒𝑛𝑡𝑟𝑜𝑝𝑖𝑐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𝑊𝑠</m:t>
                        </m:r>
                      </m:den>
                    </m:f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𝐻𝑠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768586"/>
                <a:ext cx="2516458" cy="495264"/>
              </a:xfrm>
              <a:prstGeom prst="rect">
                <a:avLst/>
              </a:prstGeom>
              <a:blipFill rotWithShape="0"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1331640" y="5445224"/>
                <a:ext cx="16417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𝞰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0.7 ~ 0.8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445224"/>
                <a:ext cx="164179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16016" y="1530351"/>
                <a:ext cx="2262029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2=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𝐶𝑝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530351"/>
                <a:ext cx="2262029" cy="8679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99992" y="2725121"/>
                <a:ext cx="3993657" cy="522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𝐶𝑝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A +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𝐵𝑇</m:t>
                        </m:r>
                        <m:r>
                          <a:rPr lang="en-US" altLang="ko-KR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/>
                                  </a:rPr>
                                  <m:t>𝜏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d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 dirty="0" smtClean="0">
                                <a:latin typeface="Cambria Math"/>
                              </a:rPr>
                              <m:t>𝜏</m:t>
                            </m:r>
                            <m:r>
                              <a:rPr lang="en-US" altLang="ko-KR" b="0" i="1" dirty="0" smtClean="0">
                                <a:latin typeface="Cambria Math"/>
                              </a:rPr>
                              <m:t>−1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ko-KR" altLang="en-US" i="1" dirty="0">
                                    <a:latin typeface="Cambria Math"/>
                                  </a:rPr>
                                  <m:t>𝜏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2725121"/>
                <a:ext cx="3993657" cy="522515"/>
              </a:xfrm>
              <a:prstGeom prst="rect">
                <a:avLst/>
              </a:prstGeom>
              <a:blipFill rotWithShape="0">
                <a:blip r:embed="rId6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3791" y="3451841"/>
                <a:ext cx="3197863" cy="522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𝐶𝑝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:r>
                  <a:rPr lang="en-US" altLang="ko-KR" dirty="0" smtClean="0"/>
                  <a:t>A+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𝑇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𝜏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𝐷</m:t>
                        </m:r>
                      </m:num>
                      <m:den>
                        <m:r>
                          <a:rPr lang="ko-KR" altLang="en-US" b="0" i="1" smtClean="0">
                            <a:latin typeface="Cambria Math"/>
                          </a:rPr>
                          <m:t>𝜏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91" y="3451841"/>
                <a:ext cx="3197863" cy="522515"/>
              </a:xfrm>
              <a:prstGeom prst="rect">
                <a:avLst/>
              </a:prstGeom>
              <a:blipFill rotWithShape="0">
                <a:blip r:embed="rId7"/>
                <a:stretch>
                  <a:fillRect t="-6977"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56195" y="4744291"/>
                <a:ext cx="3259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𝑖𝑠𝑒𝑛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𝐶𝑝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2−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95" y="4744291"/>
                <a:ext cx="325980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82869" y="5210423"/>
                <a:ext cx="2028569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𝑊𝑠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𝑖𝑠𝑒𝑛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/>
                            </a:rPr>
                            <m:t>𝞰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869" y="5210423"/>
                <a:ext cx="2028569" cy="66684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56195" y="5877272"/>
                <a:ext cx="204395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2=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𝑊𝑠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𝐶𝑝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95" y="5877272"/>
                <a:ext cx="2043957" cy="6790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33716" y="1280479"/>
                <a:ext cx="3237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</a:rPr>
                      <m:t>𝐼𝑠𝑒𝑛𝑡𝑟𝑜𝑝𝑖𝑐</m:t>
                    </m:r>
                    <m:r>
                      <a:rPr lang="en-US" altLang="ko-KR" i="1" smtClean="0">
                        <a:latin typeface="Cambria Math"/>
                      </a:rPr>
                      <m:t> </m:t>
                    </m:r>
                    <m:r>
                      <a:rPr lang="en-US" altLang="ko-KR" i="1" smtClean="0">
                        <a:latin typeface="Cambria Math"/>
                      </a:rPr>
                      <m:t>𝑡𝑒𝑚𝑝𝑒𝑟𝑎𝑡𝑢𝑟𝑒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rise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716" y="1280479"/>
                <a:ext cx="323793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565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4450429" y="2402170"/>
            <a:ext cx="432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Mean Heat Capacity over R to Entropy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50429" y="3178754"/>
            <a:ext cx="4419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Mean Heat Capacity over R to Enthalpy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30116" y="4247964"/>
            <a:ext cx="3443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Isentropic </a:t>
            </a:r>
            <a:r>
              <a:rPr lang="ko-KR" altLang="en-US" dirty="0" smtClean="0"/>
              <a:t>Enthalpy </a:t>
            </a:r>
            <a:r>
              <a:rPr lang="ko-KR" altLang="en-US" dirty="0"/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3729569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Ideal gas </a:t>
            </a:r>
            <a:r>
              <a:rPr lang="en-US" altLang="ko-KR" dirty="0" err="1" smtClean="0"/>
              <a:t>considerton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3367" y="2132856"/>
                <a:ext cx="1970604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2=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𝐶𝑝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67" y="2132856"/>
                <a:ext cx="1970604" cy="8679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31640" y="169151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Cp</a:t>
            </a:r>
            <a:r>
              <a:rPr lang="en-US" altLang="ko-KR" dirty="0" smtClean="0"/>
              <a:t>′&gt;</a:t>
            </a:r>
            <a:r>
              <a:rPr lang="en-US" altLang="ko-KR" baseline="-25000" dirty="0" smtClean="0"/>
              <a:t>H</a:t>
            </a:r>
            <a:r>
              <a:rPr lang="en-US" altLang="ko-KR" dirty="0" smtClean="0"/>
              <a:t> = &lt;</a:t>
            </a:r>
            <a:r>
              <a:rPr lang="en-US" altLang="ko-KR" dirty="0" err="1" smtClean="0"/>
              <a:t>Cp</a:t>
            </a:r>
            <a:r>
              <a:rPr lang="en-US" altLang="ko-KR" dirty="0" smtClean="0"/>
              <a:t>&gt;′</a:t>
            </a:r>
            <a:r>
              <a:rPr lang="en-US" altLang="ko-KR" baseline="-25000" dirty="0" smtClean="0"/>
              <a:t>S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Cp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63367" y="4015455"/>
                <a:ext cx="3259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𝑖𝑠𝑒𝑛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𝐶𝑝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/>
                            </a:rPr>
                            <m:t>)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𝐻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2−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67" y="4015455"/>
                <a:ext cx="3259803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63367" y="4509120"/>
                <a:ext cx="2028569" cy="66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𝑊𝑠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𝑖𝑠𝑒𝑛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ko-KR" altLang="en-US" i="1">
                              <a:latin typeface="Cambria Math"/>
                            </a:rPr>
                            <m:t>𝞰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67" y="4509120"/>
                <a:ext cx="2028569" cy="6668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63367" y="5424636"/>
                <a:ext cx="2260042" cy="677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2=</m:t>
                      </m:r>
                      <m:r>
                        <a:rPr lang="en-US" altLang="ko-KR" b="0" i="1" smtClean="0">
                          <a:latin typeface="Cambria Math"/>
                        </a:rPr>
                        <m:t>𝑇</m:t>
                      </m:r>
                      <m:r>
                        <a:rPr lang="en-US" altLang="ko-KR" b="0" i="1" smtClean="0">
                          <a:latin typeface="Cambria Math"/>
                        </a:rPr>
                        <m:t>1+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/>
                            </a:rPr>
                            <m:t>2−</m:t>
                          </m:r>
                          <m:r>
                            <a:rPr lang="en-US" altLang="ko-KR" i="1">
                              <a:latin typeface="Cambria Math"/>
                            </a:rPr>
                            <m:t>𝑇</m:t>
                          </m:r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latin typeface="Cambria Math"/>
                            </a:rPr>
                            <m:t>𝞰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67" y="5424636"/>
                <a:ext cx="2260042" cy="6779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495497" y="3002868"/>
                <a:ext cx="1521186" cy="657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𝐶𝑝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=0.2857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97" y="3002868"/>
                <a:ext cx="1521186" cy="6575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378335" y="319667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air at moderate </a:t>
            </a:r>
            <a:r>
              <a:rPr lang="en-US" altLang="ko-KR" dirty="0" err="1" smtClean="0"/>
              <a:t>tempearture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00192" y="136276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SVN 6/e P270~271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85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Boiler</a:t>
            </a:r>
            <a:r>
              <a:rPr lang="ko-KR" altLang="en-US" dirty="0" smtClean="0"/>
              <a:t> </a:t>
            </a:r>
            <a:r>
              <a:rPr lang="en-US" altLang="ko-KR" dirty="0" smtClean="0"/>
              <a:t>efficiency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𝐻𝑇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US" altLang="ko-KR" sz="2000" dirty="0"/>
                  <a:t> [kJ/kg fuel]</a:t>
                </a:r>
                <a:endParaRPr lang="ko-KR" altLang="ko-KR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𝐻𝑇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altLang="ko-KR" sz="2000" i="1">
                        <a:latin typeface="Cambria Math" panose="02040503050406030204" pitchFamily="18" charset="0"/>
                      </a:rPr>
                      <m:t>×100</m:t>
                    </m:r>
                  </m:oMath>
                </a14:m>
                <a:r>
                  <a:rPr lang="en-US" altLang="ko-KR" sz="2000" dirty="0"/>
                  <a:t> [%]</a:t>
                </a:r>
                <a:endParaRPr lang="ko-KR" altLang="ko-KR" sz="2000" dirty="0"/>
              </a:p>
              <a:p>
                <a:r>
                  <a:rPr lang="en-US" altLang="ko-KR" sz="2000" cap="small" dirty="0"/>
                  <a:t>where, </a:t>
                </a:r>
                <a:endParaRPr lang="ko-KR" altLang="ko-KR" sz="2000" dirty="0"/>
              </a:p>
              <a:p>
                <a:pPr lvl="1"/>
                <a:r>
                  <a:rPr lang="en-US" altLang="ko-KR" sz="1800" cap="small" dirty="0"/>
                  <a:t>	</a:t>
                </a:r>
                <a:r>
                  <a:rPr lang="ko-KR" altLang="ko-KR" sz="1800" dirty="0"/>
                  <a:t>η</a:t>
                </a:r>
                <a:r>
                  <a:rPr lang="en-US" altLang="ko-KR" sz="1800" dirty="0"/>
                  <a:t>; Boiler efficiency [%]</a:t>
                </a:r>
                <a:endParaRPr lang="ko-KR" altLang="ko-KR" sz="1800" dirty="0"/>
              </a:p>
              <a:p>
                <a:pPr lvl="1"/>
                <a:r>
                  <a:rPr lang="en-US" altLang="ko-KR" sz="1800" cap="small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800" dirty="0"/>
                  <a:t>; Heat into boiler [kJ/kg fuel]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𝐻𝑇</m:t>
                        </m:r>
                      </m:sub>
                    </m:sSub>
                  </m:oMath>
                </a14:m>
                <a:r>
                  <a:rPr lang="en-US" altLang="ko-KR" sz="1800" dirty="0"/>
                  <a:t>; Heat transfer 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/>
                  <a:t>; Loss by flue gas and fly ash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 dirty="0"/>
                  <a:t>; Gas incomplete combustion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800" dirty="0"/>
                  <a:t>; Solid incomplete combustion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r>
                  <a:rPr lang="en-US" altLang="ko-KR" sz="1800" dirty="0"/>
                  <a:t>; Radiation loss</a:t>
                </a:r>
                <a:endParaRPr lang="ko-KR" altLang="ko-KR" sz="1800" dirty="0"/>
              </a:p>
              <a:p>
                <a:pPr lvl="1"/>
                <a:r>
                  <a:rPr lang="en-US" altLang="ko-KR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US" altLang="ko-KR" sz="1800" dirty="0"/>
                  <a:t>; Bottom + convection pass ash </a:t>
                </a:r>
                <a:r>
                  <a:rPr lang="en-US" altLang="ko-KR" sz="1800" dirty="0" smtClean="0"/>
                  <a:t>loss</a:t>
                </a:r>
                <a:endParaRPr lang="ko-KR" altLang="ko-KR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" t="-1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0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Boiler Efficiency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796910"/>
              </p:ext>
            </p:extLst>
          </p:nvPr>
        </p:nvGraphicFramePr>
        <p:xfrm>
          <a:off x="468313" y="1700213"/>
          <a:ext cx="8229600" cy="464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Number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Loss, moisture in</a:t>
                      </a:r>
                      <a:r>
                        <a:rPr lang="en-US" altLang="ko-KR" baseline="0" dirty="0" smtClean="0"/>
                        <a:t> sorbent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- 0.37x0.0022x2678/34055x100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- 0.0064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Loss</a:t>
                      </a:r>
                      <a:r>
                        <a:rPr lang="en-US" altLang="ko-KR" baseline="0" dirty="0" smtClean="0"/>
                        <a:t>, moisture in fuel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- 1x0.0056x2678/34055x100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- 0.044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Calcination,</a:t>
                      </a:r>
                      <a:r>
                        <a:rPr lang="en-US" altLang="ko-KR" baseline="0" dirty="0" smtClean="0"/>
                        <a:t> CaCO3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- 0.37x93.4%x1830/34055x100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- 1.86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Calcination,</a:t>
                      </a:r>
                      <a:r>
                        <a:rPr lang="en-US" altLang="ko-KR" baseline="0" dirty="0" smtClean="0"/>
                        <a:t> MgCO3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- 0.37x0.19%x1183/34055/100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- 0.002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Sulfation</a:t>
                      </a:r>
                      <a:r>
                        <a:rPr lang="en-US" altLang="ko-KR" baseline="0" dirty="0" smtClean="0"/>
                        <a:t> credit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90%x0.0534x15141/34055x100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Unburnt</a:t>
                      </a:r>
                      <a:r>
                        <a:rPr lang="en-US" altLang="ko-KR" dirty="0" smtClean="0"/>
                        <a:t> loss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- 2.0%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- 2.0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Heat,</a:t>
                      </a:r>
                      <a:r>
                        <a:rPr lang="en-US" altLang="ko-KR" baseline="0" dirty="0" smtClean="0"/>
                        <a:t> flue gas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-14.59x1.03x(150-20)/34055x100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- 5.74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Hydrogen in fuel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- 0.0362/2x18x2678/34055x100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2.56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Ash loss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-0.011x20%x0.84x(850-20)/34055x100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- 0.0045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Other loss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- 1.5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2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 Transfer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78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Furnace data</a:t>
            </a:r>
            <a:endParaRPr lang="ko-KR" altLang="en-US" sz="36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700213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Number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Cross.</a:t>
                      </a:r>
                      <a:r>
                        <a:rPr lang="en-US" altLang="ko-KR" baseline="0" dirty="0" smtClean="0"/>
                        <a:t> Release rate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MW/m2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Upper cross sect.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45/3.5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Upper gas velocity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 &lt;= 5m/s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m/s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Lower cross sect.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Up. Sect. x </a:t>
                      </a:r>
                      <a:r>
                        <a:rPr lang="en-US" altLang="ko-KR" dirty="0" err="1" smtClean="0"/>
                        <a:t>Pri</a:t>
                      </a:r>
                      <a:r>
                        <a:rPr lang="en-US" altLang="ko-KR" dirty="0" smtClean="0"/>
                        <a:t>. Air </a:t>
                      </a:r>
                      <a:r>
                        <a:rPr lang="en-US" altLang="ko-KR" dirty="0" err="1" smtClean="0"/>
                        <a:t>frac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7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Water/steam conditions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717577"/>
              </p:ext>
            </p:extLst>
          </p:nvPr>
        </p:nvGraphicFramePr>
        <p:xfrm>
          <a:off x="395536" y="1628800"/>
          <a:ext cx="8023840" cy="452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kJ/kg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Feed water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Economizer 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Sat.</a:t>
                      </a:r>
                      <a:r>
                        <a:rPr lang="en-US" altLang="ko-KR" baseline="0" dirty="0" smtClean="0"/>
                        <a:t> steam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LT</a:t>
                      </a:r>
                      <a:r>
                        <a:rPr lang="en-US" altLang="ko-KR" baseline="0" dirty="0" smtClean="0"/>
                        <a:t> Super heater 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3170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 Super</a:t>
                      </a:r>
                      <a:r>
                        <a:rPr lang="en-US" altLang="ko-KR" baseline="0" dirty="0" smtClean="0"/>
                        <a:t> heater 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Steam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3326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Emission targets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55577" y="2348880"/>
          <a:ext cx="7344815" cy="366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0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Parameter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Unit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mg/Nm3(%O2)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mg/Nm3(%O2)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mg/Nm3(%O2)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Particulates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mg/Nm3(%O2)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20(12)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HCl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ppm(%O2)</a:t>
                      </a:r>
                      <a:endParaRPr lang="ko-KR" altLang="en-US" dirty="0" smtClean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dioxine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31640" y="1268760"/>
            <a:ext cx="425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대기환경보전법</a:t>
            </a:r>
            <a:r>
              <a:rPr lang="en-US" altLang="ko-KR" dirty="0"/>
              <a:t> </a:t>
            </a:r>
            <a:r>
              <a:rPr lang="en-US" altLang="ko-KR" dirty="0" err="1"/>
              <a:t>시행규칙</a:t>
            </a:r>
            <a:r>
              <a:rPr lang="en-US" altLang="ko-KR" dirty="0"/>
              <a:t> 별표</a:t>
            </a:r>
            <a:r>
              <a:rPr lang="en-US" altLang="ko-KR" dirty="0" smtClean="0"/>
              <a:t>8 (2013)</a:t>
            </a:r>
            <a:endParaRPr lang="en-US" altLang="ko-KR" dirty="0"/>
          </a:p>
          <a:p>
            <a:r>
              <a:rPr lang="ko-KR" altLang="en-US" dirty="0" smtClean="0"/>
              <a:t>고형연료 </a:t>
            </a:r>
            <a:r>
              <a:rPr lang="en-US" altLang="ko-KR" dirty="0" smtClean="0"/>
              <a:t>2000kg/h</a:t>
            </a:r>
            <a:r>
              <a:rPr lang="ko-KR" altLang="en-US" dirty="0" smtClean="0"/>
              <a:t>이상 전용시설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Boiler duty</a:t>
            </a:r>
            <a:endParaRPr lang="ko-KR" altLang="en-US" dirty="0" smtClean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464823"/>
              </p:ext>
            </p:extLst>
          </p:nvPr>
        </p:nvGraphicFramePr>
        <p:xfrm>
          <a:off x="468313" y="1700213"/>
          <a:ext cx="8229600" cy="4449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Items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Unit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Number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Thermal capacity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39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r>
                        <a:rPr lang="en-US" altLang="ko-KR" sz="1800" dirty="0" smtClean="0"/>
                        <a:t>Water</a:t>
                      </a:r>
                      <a:r>
                        <a:rPr lang="en-US" altLang="ko-KR" sz="1800" baseline="0" dirty="0" smtClean="0"/>
                        <a:t> rate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/>
                        <a:t>39*1000*3600/(3326-601)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Kg/h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50000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Economizer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(1084-601)x50000/3600</a:t>
                      </a:r>
                      <a:endParaRPr lang="ko-KR" altLang="en-US" sz="1800" dirty="0" smtClean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6.7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Evaporator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(2802-1084)x50000/3600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23.9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Super heater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(3326-2802)x50000/3600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2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 wall</a:t>
            </a:r>
            <a:endParaRPr lang="ko-KR" altLang="en-US" dirty="0" smtClean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348674"/>
              </p:ext>
            </p:extLst>
          </p:nvPr>
        </p:nvGraphicFramePr>
        <p:xfrm>
          <a:off x="468313" y="1700213"/>
          <a:ext cx="8229601" cy="407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4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5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Item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Unit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Number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Evaporator duty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23.9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</a:t>
                      </a:r>
                      <a:r>
                        <a:rPr lang="en-US" altLang="ko-KR" sz="1800" baseline="0" dirty="0" smtClean="0"/>
                        <a:t> temp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To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850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Water</a:t>
                      </a:r>
                      <a:r>
                        <a:rPr lang="en-US" altLang="ko-KR" sz="1800" baseline="0" dirty="0" smtClean="0"/>
                        <a:t> temp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Tsat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264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Temp difference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850-264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586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Heat</a:t>
                      </a:r>
                      <a:r>
                        <a:rPr lang="en-US" altLang="ko-KR" sz="1800" baseline="0" dirty="0" smtClean="0"/>
                        <a:t> transfer co.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Uo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W/m2K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150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23900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Eva. area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 = </a:t>
                      </a:r>
                      <a:r>
                        <a:rPr lang="en-US" altLang="ko-KR" sz="1800" dirty="0" err="1" smtClean="0"/>
                        <a:t>Qwall</a:t>
                      </a:r>
                      <a:r>
                        <a:rPr lang="en-US" altLang="ko-KR" sz="1800" dirty="0" smtClean="0"/>
                        <a:t>/(</a:t>
                      </a:r>
                      <a:r>
                        <a:rPr lang="en-US" altLang="ko-KR" sz="1800" dirty="0" err="1" smtClean="0"/>
                        <a:t>Uox</a:t>
                      </a:r>
                      <a:r>
                        <a:rPr lang="en-US" altLang="ko-KR" sz="1800" dirty="0" smtClean="0"/>
                        <a:t>(To-</a:t>
                      </a:r>
                      <a:r>
                        <a:rPr lang="en-US" altLang="ko-KR" sz="1800" dirty="0" err="1" smtClean="0"/>
                        <a:t>Tsat</a:t>
                      </a:r>
                      <a:r>
                        <a:rPr lang="en-US" altLang="ko-KR" sz="1800" dirty="0" smtClean="0"/>
                        <a:t>))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m2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272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3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Departure from Nucleate Boiling(DNB)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52160" y="1403350"/>
            <a:ext cx="7158632" cy="48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5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Air heater</a:t>
            </a:r>
            <a:endParaRPr lang="ko-KR" altLang="en-US" sz="4000" dirty="0" smtClean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468313" y="1700213"/>
          <a:ext cx="8229601" cy="471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Air</a:t>
                      </a:r>
                      <a:r>
                        <a:rPr lang="en-US" altLang="ko-KR" sz="1800" baseline="0" dirty="0" smtClean="0"/>
                        <a:t> heater</a:t>
                      </a:r>
                      <a:r>
                        <a:rPr lang="en-US" altLang="ko-KR" sz="1800" dirty="0" smtClean="0"/>
                        <a:t> duty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up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850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down 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aseline="0" dirty="0" smtClean="0"/>
                        <a:t>Air temp. in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264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Air temp.</a:t>
                      </a:r>
                      <a:r>
                        <a:rPr lang="en-US" altLang="ko-KR" sz="1800" baseline="0" dirty="0" smtClean="0"/>
                        <a:t> out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450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Del</a:t>
                      </a:r>
                      <a:r>
                        <a:rPr lang="en-US" altLang="ko-KR" sz="1800" baseline="0" dirty="0" smtClean="0"/>
                        <a:t> T log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(850-450)-(500-264)/</a:t>
                      </a:r>
                      <a:r>
                        <a:rPr lang="en-US" altLang="ko-KR" sz="1800" dirty="0" err="1" smtClean="0"/>
                        <a:t>ln</a:t>
                      </a:r>
                      <a:r>
                        <a:rPr lang="en-US" altLang="ko-KR" sz="1800" dirty="0" smtClean="0"/>
                        <a:t>((850-450)/(500-264))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310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Heat </a:t>
                      </a:r>
                      <a:r>
                        <a:rPr lang="en-US" altLang="ko-KR" sz="1800" dirty="0" err="1" smtClean="0"/>
                        <a:t>tansfer</a:t>
                      </a:r>
                      <a:r>
                        <a:rPr lang="en-US" altLang="ko-KR" sz="1800" baseline="0" dirty="0" smtClean="0"/>
                        <a:t> co.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Uo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kW/m2K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0.05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8000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Area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q/(</a:t>
                      </a:r>
                      <a:r>
                        <a:rPr lang="en-US" altLang="ko-KR" sz="1800" dirty="0" err="1" smtClean="0"/>
                        <a:t>Uo</a:t>
                      </a:r>
                      <a:r>
                        <a:rPr lang="en-US" altLang="ko-KR" sz="1800" baseline="0" dirty="0" smtClean="0"/>
                        <a:t> X </a:t>
                      </a:r>
                      <a:r>
                        <a:rPr lang="en-US" altLang="ko-KR" sz="1800" dirty="0" smtClean="0"/>
                        <a:t>del T log)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m2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516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2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Air heater ho </a:t>
            </a:r>
            <a:r>
              <a:rPr lang="en-US" altLang="ko-KR" dirty="0" smtClean="0"/>
              <a:t>- Graphical 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4318" y="1279138"/>
                <a:ext cx="1427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8" y="1279138"/>
                <a:ext cx="142744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55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11760" y="128397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[W/m2-K]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331640" y="1672178"/>
            <a:ext cx="6659946" cy="5113026"/>
            <a:chOff x="1331640" y="1672178"/>
            <a:chExt cx="6659946" cy="51130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40" y="1672178"/>
              <a:ext cx="6659946" cy="485848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51920" y="6415872"/>
              <a:ext cx="1950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Gas velocity, m/s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8810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548680"/>
            <a:ext cx="8073391" cy="2098884"/>
            <a:chOff x="395536" y="980729"/>
            <a:chExt cx="8073391" cy="20988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475123" y="-2098858"/>
              <a:ext cx="1914218" cy="807339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362132" y="2710281"/>
              <a:ext cx="2284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Gas temperature, </a:t>
              </a:r>
              <a: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℃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9592" y="1124744"/>
              <a:ext cx="41069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4233"/>
          <a:stretch/>
        </p:blipFill>
        <p:spPr>
          <a:xfrm rot="5400000">
            <a:off x="2734313" y="884851"/>
            <a:ext cx="3229709" cy="70431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7573" y="5157192"/>
            <a:ext cx="42808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5341858"/>
            <a:ext cx="44755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l-GR" altLang="ko-KR" dirty="0" smtClean="0">
                <a:solidFill>
                  <a:schemeClr val="bg1"/>
                </a:solidFill>
              </a:rPr>
              <a:t>σ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51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Graphical method - Air heater hi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840307" y="2493910"/>
            <a:ext cx="3636203" cy="1878534"/>
            <a:chOff x="4998323" y="1747789"/>
            <a:chExt cx="3636203" cy="1878534"/>
          </a:xfrm>
        </p:grpSpPr>
        <p:sp>
          <p:nvSpPr>
            <p:cNvPr id="7" name="TextBox 6"/>
            <p:cNvSpPr txBox="1"/>
            <p:nvPr/>
          </p:nvSpPr>
          <p:spPr>
            <a:xfrm>
              <a:off x="5674316" y="3256991"/>
              <a:ext cx="2284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Gas temperature, </a:t>
              </a:r>
              <a:r>
                <a:rPr lang="en-US" altLang="ko-KR" dirty="0" smtClean="0">
                  <a:latin typeface="굴림" panose="020B0600000101010101" pitchFamily="50" charset="-127"/>
                  <a:ea typeface="굴림" panose="020B0600000101010101" pitchFamily="50" charset="-127"/>
                </a:rPr>
                <a:t>℃</a:t>
              </a:r>
              <a:endParaRPr lang="ko-KR" altLang="en-US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8323" y="1747789"/>
              <a:ext cx="3636203" cy="154838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1560" y="2348880"/>
            <a:ext cx="4178276" cy="3754374"/>
            <a:chOff x="475081" y="1662256"/>
            <a:chExt cx="4178276" cy="37543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081" y="1662256"/>
              <a:ext cx="4178276" cy="37543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23728" y="4869160"/>
              <a:ext cx="1950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Gas velocity, m/s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568" y="1772816"/>
              <a:ext cx="28049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l-GR" altLang="ko-KR" dirty="0" smtClean="0">
                  <a:solidFill>
                    <a:schemeClr val="bg1"/>
                  </a:solidFill>
                </a:rPr>
                <a:t>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07705" y="1487709"/>
                <a:ext cx="1179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705" y="1487709"/>
                <a:ext cx="11799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109" r="-518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11760" y="14415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[W/m2-K]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6056" y="2636911"/>
            <a:ext cx="44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784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Economizer</a:t>
            </a:r>
            <a:endParaRPr lang="ko-KR" altLang="en-US" dirty="0" smtClean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422839"/>
              </p:ext>
            </p:extLst>
          </p:nvPr>
        </p:nvGraphicFramePr>
        <p:xfrm>
          <a:off x="468313" y="1700213"/>
          <a:ext cx="8229601" cy="397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Economizer</a:t>
                      </a:r>
                      <a:r>
                        <a:rPr lang="en-US" altLang="ko-KR" sz="1800" baseline="0" dirty="0" smtClean="0"/>
                        <a:t> duty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6.7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up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down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250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Water temp. in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143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Water temp. out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245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Del</a:t>
                      </a:r>
                      <a:r>
                        <a:rPr lang="en-US" altLang="ko-KR" sz="1800" baseline="0" dirty="0" smtClean="0"/>
                        <a:t> T log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(500-245)-(250-143)/</a:t>
                      </a:r>
                      <a:r>
                        <a:rPr lang="en-US" altLang="ko-KR" sz="1800" dirty="0" err="1" smtClean="0"/>
                        <a:t>ln</a:t>
                      </a:r>
                      <a:r>
                        <a:rPr lang="en-US" altLang="ko-KR" sz="1800" dirty="0" smtClean="0"/>
                        <a:t>((500-245)/(250-143))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170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Heat </a:t>
                      </a:r>
                      <a:r>
                        <a:rPr lang="en-US" altLang="ko-KR" sz="1800" dirty="0" err="1" smtClean="0"/>
                        <a:t>tansfer</a:t>
                      </a:r>
                      <a:r>
                        <a:rPr lang="en-US" altLang="ko-KR" sz="1800" baseline="0" dirty="0" smtClean="0"/>
                        <a:t> co.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Uo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kW/m2K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0.05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6700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Area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q/(</a:t>
                      </a:r>
                      <a:r>
                        <a:rPr lang="en-US" altLang="ko-KR" sz="1800" dirty="0" err="1" smtClean="0"/>
                        <a:t>Uo</a:t>
                      </a:r>
                      <a:r>
                        <a:rPr lang="en-US" altLang="ko-KR" sz="1800" baseline="0" dirty="0" smtClean="0"/>
                        <a:t> X </a:t>
                      </a:r>
                      <a:r>
                        <a:rPr lang="en-US" altLang="ko-KR" sz="1800" dirty="0" smtClean="0"/>
                        <a:t>del T log)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m2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905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68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smtClean="0"/>
              <a:t>Heat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transfer coefficient of Economizer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429413" y="1916832"/>
                <a:ext cx="4572000" cy="352468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𝑜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=0.358 </m:t>
                    </m:r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𝑧</m:t>
                        </m:r>
                      </m:sub>
                    </m:sSub>
                    <m:f>
                      <m:f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  <m:t>𝑝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  <m:t>𝑑𝑣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  <m:t>𝜇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0.6</m:t>
                        </m:r>
                      </m:sup>
                    </m:sSup>
                    <m:sSup>
                      <m:sSup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맑은 고딕" panose="020B0503020000020004" pitchFamily="50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cs typeface="맑은 고딕" panose="020B0503020000020004" pitchFamily="50" charset="-127"/>
                                  </a:rPr>
                                  <m:t>𝜇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ko-KR" altLang="ko-KR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cs typeface="맑은 고딕" panose="020B0503020000020004" pitchFamily="50" charset="-127"/>
                                      </a:rPr>
                                      <m:t>𝑔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0.33</m:t>
                        </m:r>
                      </m:sup>
                    </m:sSup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    [W/m2-K</a:t>
                </a:r>
                <a:r>
                  <a:rPr lang="en-US" altLang="ko-KR" dirty="0" smtClean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]</a:t>
                </a:r>
              </a:p>
              <a:p>
                <a:r>
                  <a:rPr lang="en-US" altLang="ko-KR" dirty="0"/>
                  <a:t>Where,</a:t>
                </a:r>
                <a:endParaRPr lang="ko-KR" altLang="ko-KR" dirty="0"/>
              </a:p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ko-KR" altLang="ko-KR" dirty="0"/>
              </a:p>
              <a:p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Sup>
                          <m:sSub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ko-KR" altLang="ko-KR" dirty="0"/>
              </a:p>
              <a:p>
                <a:r>
                  <a:rPr lang="en-US" altLang="ko-KR" dirty="0"/>
                  <a:t>When,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=0.95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0.1</m:t>
                        </m:r>
                      </m:sup>
                    </m:sSup>
                  </m:oMath>
                </a14:m>
                <a:r>
                  <a:rPr lang="en-US" altLang="ko-KR" dirty="0" smtClean="0"/>
                  <a:t>(0.1 </a:t>
                </a:r>
                <a:r>
                  <a:rPr lang="en-US" altLang="ko-KR" dirty="0"/>
                  <a:t>&lt;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≤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1.7</a:t>
                </a:r>
                <a:r>
                  <a:rPr lang="en-US" altLang="ko-KR" dirty="0"/>
                  <a:t>)</a:t>
                </a:r>
                <a:endParaRPr lang="ko-KR" altLang="ko-KR" dirty="0"/>
              </a:p>
              <a:p>
                <a:r>
                  <a:rPr lang="en-US" altLang="ko-KR" dirty="0" smtClean="0"/>
                  <a:t>Z </a:t>
                </a:r>
                <a:r>
                  <a:rPr lang="ko-KR" altLang="ko-KR" dirty="0"/>
                  <a:t>≥</a:t>
                </a:r>
                <a:r>
                  <a:rPr lang="en-US" altLang="ko-KR" dirty="0"/>
                  <a:t> 10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ko-KR" dirty="0"/>
              </a:p>
              <a:p>
                <a:r>
                  <a:rPr lang="en-US" altLang="ko-KR" dirty="0"/>
                  <a:t> </a:t>
                </a:r>
                <a:endParaRPr lang="ko-KR" altLang="ko-KR" dirty="0"/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3" y="1916832"/>
                <a:ext cx="4572000" cy="3524683"/>
              </a:xfrm>
              <a:prstGeom prst="rect">
                <a:avLst/>
              </a:prstGeom>
              <a:blipFill rotWithShape="0">
                <a:blip r:embed="rId2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4932040" y="1898260"/>
            <a:ext cx="3428366" cy="2283460"/>
            <a:chOff x="0" y="0"/>
            <a:chExt cx="3428468" cy="2283617"/>
          </a:xfrm>
        </p:grpSpPr>
        <p:grpSp>
          <p:nvGrpSpPr>
            <p:cNvPr id="6" name="그룹 5"/>
            <p:cNvGrpSpPr/>
            <p:nvPr/>
          </p:nvGrpSpPr>
          <p:grpSpPr>
            <a:xfrm>
              <a:off x="0" y="0"/>
              <a:ext cx="2623828" cy="2283617"/>
              <a:chOff x="0" y="0"/>
              <a:chExt cx="2623828" cy="2283617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463588" y="123377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903748" y="119879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63588" y="1563537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903748" y="1563537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 flipV="1">
                <a:off x="463588" y="479919"/>
                <a:ext cx="2160240" cy="3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63588" y="1923577"/>
                <a:ext cx="21602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823628" y="123377"/>
                <a:ext cx="0" cy="2160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263788" y="119879"/>
                <a:ext cx="0" cy="2163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>
                <a:off x="463588" y="483417"/>
                <a:ext cx="0" cy="729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1"/>
              <p:cNvSpPr txBox="1"/>
              <p:nvPr/>
            </p:nvSpPr>
            <p:spPr>
              <a:xfrm>
                <a:off x="1440087" y="124339"/>
                <a:ext cx="463550" cy="28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 latinLnBrk="1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S1</a:t>
                </a:r>
                <a:endParaRPr lang="ko-KR" sz="12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>
                <a:off x="810275" y="479919"/>
                <a:ext cx="14401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6"/>
              <p:cNvSpPr txBox="1"/>
              <p:nvPr/>
            </p:nvSpPr>
            <p:spPr>
              <a:xfrm>
                <a:off x="0" y="1028052"/>
                <a:ext cx="463550" cy="28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 latinLnBrk="1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S2</a:t>
                </a:r>
                <a:endParaRPr lang="ko-KR" sz="12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51582" y="164016"/>
                <a:ext cx="233680" cy="28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 latinLnBrk="1">
                  <a:spcAft>
                    <a:spcPts val="0"/>
                  </a:spcAft>
                </a:pPr>
                <a:r>
                  <a:rPr lang="en-US" sz="1200" kern="1200">
                    <a:solidFill>
                      <a:srgbClr val="000000"/>
                    </a:solidFill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d</a:t>
                </a:r>
                <a:endParaRPr lang="ko-KR" sz="1200"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굴림" panose="020B0600000101010101" pitchFamily="50" charset="-127"/>
                </a:endParaRPr>
              </a:p>
            </p:txBody>
          </p:sp>
          <p:cxnSp>
            <p:nvCxnSpPr>
              <p:cNvPr id="28" name="직선 화살표 연결선 27"/>
              <p:cNvCxnSpPr/>
              <p:nvPr/>
            </p:nvCxnSpPr>
            <p:spPr>
              <a:xfrm>
                <a:off x="1412625" y="0"/>
                <a:ext cx="0" cy="7464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타원 6"/>
            <p:cNvSpPr/>
            <p:nvPr/>
          </p:nvSpPr>
          <p:spPr>
            <a:xfrm>
              <a:off x="1170315" y="855741"/>
              <a:ext cx="720080" cy="720080"/>
            </a:xfrm>
            <a:prstGeom prst="ellipse">
              <a:avLst/>
            </a:prstGeom>
            <a:solidFill>
              <a:schemeClr val="tx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450235" y="1215781"/>
              <a:ext cx="21602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530355" y="483417"/>
              <a:ext cx="0" cy="144016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275768" y="961194"/>
              <a:ext cx="254587" cy="254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009201" y="221399"/>
              <a:ext cx="254587" cy="254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1516097" y="493680"/>
              <a:ext cx="723869" cy="7152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1"/>
            <p:cNvSpPr txBox="1"/>
            <p:nvPr/>
          </p:nvSpPr>
          <p:spPr>
            <a:xfrm>
              <a:off x="1576762" y="615607"/>
              <a:ext cx="398145" cy="273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 latinLnBrk="1">
                <a:spcAft>
                  <a:spcPts val="0"/>
                </a:spcAft>
              </a:pPr>
              <a:r>
                <a:rPr lang="en-US" sz="11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rPr>
                <a:t>S2</a:t>
              </a:r>
              <a:r>
                <a:rPr lang="ko-KR" sz="11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rPr>
                <a:t>’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14" name="TextBox 12"/>
            <p:cNvSpPr txBox="1"/>
            <p:nvPr/>
          </p:nvSpPr>
          <p:spPr>
            <a:xfrm>
              <a:off x="3149703" y="1204218"/>
              <a:ext cx="278765" cy="289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 latinLnBrk="1">
                <a:spcAft>
                  <a:spcPts val="0"/>
                </a:spcAft>
              </a:pPr>
              <a:r>
                <a:rPr lang="en-US" sz="1200" kern="1200"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rPr>
                <a:t>Z</a:t>
              </a:r>
              <a:endParaRPr lang="ko-KR" sz="120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570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Super heater</a:t>
            </a:r>
            <a:endParaRPr lang="ko-KR" altLang="en-US" sz="4000" dirty="0" smtClean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114918"/>
              </p:ext>
            </p:extLst>
          </p:nvPr>
        </p:nvGraphicFramePr>
        <p:xfrm>
          <a:off x="468313" y="1700213"/>
          <a:ext cx="8229601" cy="471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5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Super heater duty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MW</a:t>
                      </a:r>
                      <a:endParaRPr lang="ko-KR" alt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</a:t>
                      </a:r>
                      <a:endParaRPr lang="ko-KR" altLang="en-US" sz="1800" dirty="0"/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up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850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Gas temp. down 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Steam</a:t>
                      </a:r>
                      <a:r>
                        <a:rPr lang="en-US" altLang="ko-KR" sz="1800" baseline="0" dirty="0" smtClean="0"/>
                        <a:t> temp. in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264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Steam temp.</a:t>
                      </a:r>
                      <a:r>
                        <a:rPr lang="en-US" altLang="ko-KR" sz="1800" baseline="0" dirty="0" smtClean="0"/>
                        <a:t> out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450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Del</a:t>
                      </a:r>
                      <a:r>
                        <a:rPr lang="en-US" altLang="ko-KR" sz="1800" baseline="0" dirty="0" smtClean="0"/>
                        <a:t> T log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(850-450)-(500-264)/</a:t>
                      </a:r>
                      <a:r>
                        <a:rPr lang="en-US" altLang="ko-KR" sz="1800" dirty="0" err="1" smtClean="0"/>
                        <a:t>ln</a:t>
                      </a:r>
                      <a:r>
                        <a:rPr lang="en-US" altLang="ko-KR" sz="1800" dirty="0" smtClean="0"/>
                        <a:t>((850-450)/(500-264))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C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310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Heat </a:t>
                      </a:r>
                      <a:r>
                        <a:rPr lang="en-US" altLang="ko-KR" sz="1800" dirty="0" err="1" smtClean="0"/>
                        <a:t>tansfer</a:t>
                      </a:r>
                      <a:r>
                        <a:rPr lang="en-US" altLang="ko-KR" sz="1800" baseline="0" dirty="0" smtClean="0"/>
                        <a:t> co.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/>
                        <a:t>Uo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kW/m2K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0.05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kW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8000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Area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q/(</a:t>
                      </a:r>
                      <a:r>
                        <a:rPr lang="en-US" altLang="ko-KR" sz="1800" dirty="0" err="1" smtClean="0"/>
                        <a:t>Uo</a:t>
                      </a:r>
                      <a:r>
                        <a:rPr lang="en-US" altLang="ko-KR" sz="1800" baseline="0" dirty="0" smtClean="0"/>
                        <a:t> X </a:t>
                      </a:r>
                      <a:r>
                        <a:rPr lang="en-US" altLang="ko-KR" sz="1800" dirty="0" smtClean="0"/>
                        <a:t>del T log)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m2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516</a:t>
                      </a:r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1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Mass Balance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274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Gas phase ho - Graphical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24744"/>
            <a:ext cx="6120680" cy="5571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847745"/>
                <a:ext cx="1427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47745"/>
                <a:ext cx="142744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64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84642" y="85258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[W/m2-K]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937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4468201" cy="401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76672"/>
            <a:ext cx="3605026" cy="26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008" y="3933056"/>
            <a:ext cx="7061410" cy="28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52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heater tube bundle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006313" y="2221802"/>
            <a:ext cx="3469181" cy="2283617"/>
            <a:chOff x="3006313" y="2221802"/>
            <a:chExt cx="3469181" cy="2283617"/>
          </a:xfrm>
        </p:grpSpPr>
        <p:grpSp>
          <p:nvGrpSpPr>
            <p:cNvPr id="4" name="그룹 3"/>
            <p:cNvGrpSpPr/>
            <p:nvPr/>
          </p:nvGrpSpPr>
          <p:grpSpPr>
            <a:xfrm>
              <a:off x="3006313" y="2221802"/>
              <a:ext cx="2623828" cy="2283617"/>
              <a:chOff x="-103548" y="-119879"/>
              <a:chExt cx="2623828" cy="2283617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60040" y="349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800200" y="0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6004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80020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/>
              <p:cNvCxnSpPr>
                <a:stCxn id="5" idx="2"/>
                <a:endCxn id="6" idx="6"/>
              </p:cNvCxnSpPr>
              <p:nvPr/>
            </p:nvCxnSpPr>
            <p:spPr>
              <a:xfrm flipV="1">
                <a:off x="360040" y="360040"/>
                <a:ext cx="2160240" cy="3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>
                <a:stCxn id="7" idx="2"/>
                <a:endCxn id="8" idx="6"/>
              </p:cNvCxnSpPr>
              <p:nvPr/>
            </p:nvCxnSpPr>
            <p:spPr>
              <a:xfrm>
                <a:off x="360040" y="1803698"/>
                <a:ext cx="21602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5" idx="0"/>
                <a:endCxn id="7" idx="4"/>
              </p:cNvCxnSpPr>
              <p:nvPr/>
            </p:nvCxnSpPr>
            <p:spPr>
              <a:xfrm>
                <a:off x="720080" y="3498"/>
                <a:ext cx="0" cy="2160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6" idx="0"/>
                <a:endCxn id="8" idx="4"/>
              </p:cNvCxnSpPr>
              <p:nvPr/>
            </p:nvCxnSpPr>
            <p:spPr>
              <a:xfrm>
                <a:off x="2160240" y="0"/>
                <a:ext cx="0" cy="2163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stCxn id="5" idx="2"/>
                <a:endCxn id="7" idx="2"/>
              </p:cNvCxnSpPr>
              <p:nvPr/>
            </p:nvCxnSpPr>
            <p:spPr>
              <a:xfrm>
                <a:off x="360040" y="363538"/>
                <a:ext cx="0" cy="14401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706727" y="360040"/>
                <a:ext cx="14401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6"/>
              <p:cNvSpPr txBox="1"/>
              <p:nvPr/>
            </p:nvSpPr>
            <p:spPr>
              <a:xfrm>
                <a:off x="-103548" y="908244"/>
                <a:ext cx="463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S2</a:t>
                </a:r>
                <a:endParaRPr lang="ko-KR" altLang="en-US" dirty="0"/>
              </a:p>
            </p:txBody>
          </p:sp>
          <p:sp>
            <p:nvSpPr>
              <p:cNvPr id="17" name="TextBox 27"/>
              <p:cNvSpPr txBox="1"/>
              <p:nvPr/>
            </p:nvSpPr>
            <p:spPr>
              <a:xfrm>
                <a:off x="648072" y="44148"/>
                <a:ext cx="23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d</a:t>
                </a:r>
                <a:endParaRPr lang="ko-KR" altLang="en-US"/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>
                <a:off x="1309077" y="-119879"/>
                <a:ext cx="0" cy="7464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6156176" y="342610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Z</a:t>
              </a:r>
              <a:endParaRPr lang="ko-KR" altLang="en-US" dirty="0"/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4446473" y="2346150"/>
              <a:ext cx="463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10261" y="2130173"/>
                <a:ext cx="619593" cy="399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 smtClean="0"/>
                  <a:t>1=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261" y="2130173"/>
                <a:ext cx="619593" cy="399276"/>
              </a:xfrm>
              <a:prstGeom prst="rect">
                <a:avLst/>
              </a:prstGeom>
              <a:blipFill rotWithShape="0">
                <a:blip r:embed="rId2"/>
                <a:stretch>
                  <a:fillRect l="-9901" t="-6061" r="-9901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60503" y="2852713"/>
                <a:ext cx="619593" cy="399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 smtClean="0"/>
                  <a:t>2=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503" y="2852713"/>
                <a:ext cx="619593" cy="399276"/>
              </a:xfrm>
              <a:prstGeom prst="rect">
                <a:avLst/>
              </a:prstGeom>
              <a:blipFill rotWithShape="0">
                <a:blip r:embed="rId3"/>
                <a:stretch>
                  <a:fillRect l="-9804" t="-6154" r="-9804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12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Tube-to –steam hi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0.66</m:t>
                        </m:r>
                      </m:sup>
                    </m:sSup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𝑤𝑡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0.14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0.023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err="1" smtClean="0"/>
                  <a:t>Turek</a:t>
                </a:r>
                <a:r>
                  <a:rPr lang="en-US" altLang="ko-KR" dirty="0" smtClean="0"/>
                  <a:t>, 1985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111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 side pressure drop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212976"/>
            <a:ext cx="7503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V. </a:t>
            </a:r>
            <a:r>
              <a:rPr lang="en-US" altLang="ko-KR" dirty="0" err="1" smtClean="0"/>
              <a:t>Ganapathy</a:t>
            </a:r>
            <a:r>
              <a:rPr lang="en-US" altLang="ko-KR" dirty="0" smtClean="0"/>
              <a:t>. Industrial </a:t>
            </a:r>
            <a:r>
              <a:rPr lang="en-US" altLang="ko-KR" dirty="0" err="1" smtClean="0"/>
              <a:t>Boiers</a:t>
            </a:r>
            <a:r>
              <a:rPr lang="en-US" altLang="ko-KR" dirty="0" smtClean="0"/>
              <a:t> and Heat Recovery Steam Generators: </a:t>
            </a:r>
          </a:p>
          <a:p>
            <a:r>
              <a:rPr lang="en-US" altLang="ko-KR" dirty="0" smtClean="0"/>
              <a:t>Chapter 7, CRC Press, NW 2003.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1409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44953"/>
            <a:ext cx="3672408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89701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Drum - heat balance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4581128"/>
                <a:ext cx="6840759" cy="1512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28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𝐻</m:t>
                    </m:r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sub>
                    </m:sSub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28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2800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sub>
                    </m:sSub>
                    <m:r>
                      <a:rPr lang="en-US" altLang="ko-KR" sz="2800" b="0" i="1" smtClean="0"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ko-KR" sz="2400" b="0" i="1" dirty="0" smtClean="0">
                    <a:latin typeface="Cambria Math"/>
                  </a:rPr>
                  <a:t>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/>
                        </a:rPr>
                        <m:t>𝐻</m:t>
                      </m:r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altLang="ko-K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4581128"/>
                <a:ext cx="6840759" cy="1512168"/>
              </a:xfr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/>
          <p:cNvGrpSpPr/>
          <p:nvPr/>
        </p:nvGrpSpPr>
        <p:grpSpPr>
          <a:xfrm>
            <a:off x="4712658" y="1457864"/>
            <a:ext cx="3023787" cy="2529056"/>
            <a:chOff x="965332" y="1376813"/>
            <a:chExt cx="3023787" cy="2529056"/>
          </a:xfrm>
        </p:grpSpPr>
        <p:grpSp>
          <p:nvGrpSpPr>
            <p:cNvPr id="29" name="그룹 28"/>
            <p:cNvGrpSpPr/>
            <p:nvPr/>
          </p:nvGrpSpPr>
          <p:grpSpPr>
            <a:xfrm>
              <a:off x="965332" y="1376813"/>
              <a:ext cx="3023787" cy="2529056"/>
              <a:chOff x="958833" y="1376813"/>
              <a:chExt cx="2954750" cy="2529056"/>
            </a:xfrm>
          </p:grpSpPr>
          <p:sp>
            <p:nvSpPr>
              <p:cNvPr id="4" name="타원 3"/>
              <p:cNvSpPr/>
              <p:nvPr/>
            </p:nvSpPr>
            <p:spPr bwMode="auto">
              <a:xfrm>
                <a:off x="1835696" y="1844824"/>
                <a:ext cx="1368152" cy="1512168"/>
              </a:xfrm>
              <a:prstGeom prst="ellipse">
                <a:avLst/>
              </a:prstGeom>
              <a:solidFill>
                <a:schemeClr val="accent1">
                  <a:alpha val="10000"/>
                </a:schemeClr>
              </a:solidFill>
              <a:ln w="444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cxnSp>
            <p:nvCxnSpPr>
              <p:cNvPr id="8" name="꺾인 연결선 7"/>
              <p:cNvCxnSpPr/>
              <p:nvPr/>
            </p:nvCxnSpPr>
            <p:spPr bwMode="auto">
              <a:xfrm rot="10800000" flipV="1">
                <a:off x="2797870" y="1847009"/>
                <a:ext cx="978803" cy="933920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3042832" y="1455149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/>
                  <a:t>Wf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Hf</a:t>
                </a:r>
                <a:endParaRPr lang="en-US" altLang="ko-KR" dirty="0" smtClean="0"/>
              </a:p>
            </p:txBody>
          </p:sp>
          <p:cxnSp>
            <p:nvCxnSpPr>
              <p:cNvPr id="16" name="직선 화살표 연결선 15"/>
              <p:cNvCxnSpPr/>
              <p:nvPr/>
            </p:nvCxnSpPr>
            <p:spPr bwMode="auto">
              <a:xfrm flipH="1">
                <a:off x="2519772" y="3374377"/>
                <a:ext cx="1" cy="53149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2600316" y="3455457"/>
                <a:ext cx="1111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/>
                  <a:t>Wm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Hm</a:t>
                </a:r>
                <a:endParaRPr lang="ko-KR" altLang="en-US" dirty="0"/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 bwMode="auto">
              <a:xfrm>
                <a:off x="1243570" y="2634487"/>
                <a:ext cx="627692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958833" y="2692194"/>
                <a:ext cx="91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/>
                  <a:t>Wm</a:t>
                </a:r>
                <a:r>
                  <a:rPr lang="en-US" altLang="ko-KR" dirty="0" smtClean="0"/>
                  <a:t>, H</a:t>
                </a:r>
                <a:endParaRPr lang="ko-KR" altLang="en-US" dirty="0"/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 bwMode="auto">
              <a:xfrm flipV="1">
                <a:off x="2519773" y="1376813"/>
                <a:ext cx="0" cy="470196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33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1493174" y="1455149"/>
                <a:ext cx="950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/>
                  <a:t>Ws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/>
                  <a:t>Hv</a:t>
                </a:r>
                <a:endParaRPr lang="ko-KR" altLang="en-US" dirty="0"/>
              </a:p>
            </p:txBody>
          </p:sp>
        </p:grpSp>
        <p:sp>
          <p:nvSpPr>
            <p:cNvPr id="30" name="자유형 29"/>
            <p:cNvSpPr/>
            <p:nvPr/>
          </p:nvSpPr>
          <p:spPr bwMode="auto">
            <a:xfrm>
              <a:off x="1867877" y="2532185"/>
              <a:ext cx="1375654" cy="140677"/>
            </a:xfrm>
            <a:custGeom>
              <a:avLst/>
              <a:gdLst>
                <a:gd name="connsiteX0" fmla="*/ 0 w 1344246"/>
                <a:gd name="connsiteY0" fmla="*/ 140677 h 140677"/>
                <a:gd name="connsiteX1" fmla="*/ 140677 w 1344246"/>
                <a:gd name="connsiteY1" fmla="*/ 132861 h 140677"/>
                <a:gd name="connsiteX2" fmla="*/ 187569 w 1344246"/>
                <a:gd name="connsiteY2" fmla="*/ 85969 h 140677"/>
                <a:gd name="connsiteX3" fmla="*/ 234461 w 1344246"/>
                <a:gd name="connsiteY3" fmla="*/ 46892 h 140677"/>
                <a:gd name="connsiteX4" fmla="*/ 265723 w 1344246"/>
                <a:gd name="connsiteY4" fmla="*/ 23446 h 140677"/>
                <a:gd name="connsiteX5" fmla="*/ 336061 w 1344246"/>
                <a:gd name="connsiteY5" fmla="*/ 39077 h 140677"/>
                <a:gd name="connsiteX6" fmla="*/ 359508 w 1344246"/>
                <a:gd name="connsiteY6" fmla="*/ 54707 h 140677"/>
                <a:gd name="connsiteX7" fmla="*/ 382954 w 1344246"/>
                <a:gd name="connsiteY7" fmla="*/ 62523 h 140677"/>
                <a:gd name="connsiteX8" fmla="*/ 461108 w 1344246"/>
                <a:gd name="connsiteY8" fmla="*/ 101600 h 140677"/>
                <a:gd name="connsiteX9" fmla="*/ 484554 w 1344246"/>
                <a:gd name="connsiteY9" fmla="*/ 109415 h 140677"/>
                <a:gd name="connsiteX10" fmla="*/ 586154 w 1344246"/>
                <a:gd name="connsiteY10" fmla="*/ 93784 h 140677"/>
                <a:gd name="connsiteX11" fmla="*/ 609600 w 1344246"/>
                <a:gd name="connsiteY11" fmla="*/ 78153 h 140677"/>
                <a:gd name="connsiteX12" fmla="*/ 656492 w 1344246"/>
                <a:gd name="connsiteY12" fmla="*/ 31261 h 140677"/>
                <a:gd name="connsiteX13" fmla="*/ 703385 w 1344246"/>
                <a:gd name="connsiteY13" fmla="*/ 15630 h 140677"/>
                <a:gd name="connsiteX14" fmla="*/ 726831 w 1344246"/>
                <a:gd name="connsiteY14" fmla="*/ 7815 h 140677"/>
                <a:gd name="connsiteX15" fmla="*/ 773723 w 1344246"/>
                <a:gd name="connsiteY15" fmla="*/ 31261 h 140677"/>
                <a:gd name="connsiteX16" fmla="*/ 797169 w 1344246"/>
                <a:gd name="connsiteY16" fmla="*/ 46892 h 140677"/>
                <a:gd name="connsiteX17" fmla="*/ 844061 w 1344246"/>
                <a:gd name="connsiteY17" fmla="*/ 62523 h 140677"/>
                <a:gd name="connsiteX18" fmla="*/ 969108 w 1344246"/>
                <a:gd name="connsiteY18" fmla="*/ 54707 h 140677"/>
                <a:gd name="connsiteX19" fmla="*/ 1016000 w 1344246"/>
                <a:gd name="connsiteY19" fmla="*/ 23446 h 140677"/>
                <a:gd name="connsiteX20" fmla="*/ 1062892 w 1344246"/>
                <a:gd name="connsiteY20" fmla="*/ 0 h 140677"/>
                <a:gd name="connsiteX21" fmla="*/ 1133231 w 1344246"/>
                <a:gd name="connsiteY21" fmla="*/ 39077 h 140677"/>
                <a:gd name="connsiteX22" fmla="*/ 1156677 w 1344246"/>
                <a:gd name="connsiteY22" fmla="*/ 54707 h 140677"/>
                <a:gd name="connsiteX23" fmla="*/ 1180123 w 1344246"/>
                <a:gd name="connsiteY23" fmla="*/ 70338 h 140677"/>
                <a:gd name="connsiteX24" fmla="*/ 1227015 w 1344246"/>
                <a:gd name="connsiteY24" fmla="*/ 62523 h 140677"/>
                <a:gd name="connsiteX25" fmla="*/ 1273908 w 1344246"/>
                <a:gd name="connsiteY25" fmla="*/ 31261 h 140677"/>
                <a:gd name="connsiteX26" fmla="*/ 1305169 w 1344246"/>
                <a:gd name="connsiteY26" fmla="*/ 23446 h 140677"/>
                <a:gd name="connsiteX27" fmla="*/ 1344246 w 1344246"/>
                <a:gd name="connsiteY27" fmla="*/ 15630 h 14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44246" h="140677">
                  <a:moveTo>
                    <a:pt x="0" y="140677"/>
                  </a:moveTo>
                  <a:cubicBezTo>
                    <a:pt x="46892" y="138072"/>
                    <a:pt x="94470" y="141262"/>
                    <a:pt x="140677" y="132861"/>
                  </a:cubicBezTo>
                  <a:cubicBezTo>
                    <a:pt x="167152" y="128047"/>
                    <a:pt x="173583" y="102753"/>
                    <a:pt x="187569" y="85969"/>
                  </a:cubicBezTo>
                  <a:cubicBezTo>
                    <a:pt x="209033" y="60213"/>
                    <a:pt x="209148" y="64973"/>
                    <a:pt x="234461" y="46892"/>
                  </a:cubicBezTo>
                  <a:cubicBezTo>
                    <a:pt x="245060" y="39321"/>
                    <a:pt x="255302" y="31261"/>
                    <a:pt x="265723" y="23446"/>
                  </a:cubicBezTo>
                  <a:cubicBezTo>
                    <a:pt x="272686" y="24838"/>
                    <a:pt x="326397" y="34935"/>
                    <a:pt x="336061" y="39077"/>
                  </a:cubicBezTo>
                  <a:cubicBezTo>
                    <a:pt x="344695" y="42777"/>
                    <a:pt x="351107" y="50506"/>
                    <a:pt x="359508" y="54707"/>
                  </a:cubicBezTo>
                  <a:cubicBezTo>
                    <a:pt x="366876" y="58391"/>
                    <a:pt x="375139" y="59918"/>
                    <a:pt x="382954" y="62523"/>
                  </a:cubicBezTo>
                  <a:cubicBezTo>
                    <a:pt x="427396" y="95855"/>
                    <a:pt x="401859" y="81850"/>
                    <a:pt x="461108" y="101600"/>
                  </a:cubicBezTo>
                  <a:lnTo>
                    <a:pt x="484554" y="109415"/>
                  </a:lnTo>
                  <a:cubicBezTo>
                    <a:pt x="506976" y="107173"/>
                    <a:pt x="557986" y="107868"/>
                    <a:pt x="586154" y="93784"/>
                  </a:cubicBezTo>
                  <a:cubicBezTo>
                    <a:pt x="594555" y="89583"/>
                    <a:pt x="602580" y="84393"/>
                    <a:pt x="609600" y="78153"/>
                  </a:cubicBezTo>
                  <a:cubicBezTo>
                    <a:pt x="626122" y="63467"/>
                    <a:pt x="635521" y="38251"/>
                    <a:pt x="656492" y="31261"/>
                  </a:cubicBezTo>
                  <a:lnTo>
                    <a:pt x="703385" y="15630"/>
                  </a:lnTo>
                  <a:lnTo>
                    <a:pt x="726831" y="7815"/>
                  </a:lnTo>
                  <a:cubicBezTo>
                    <a:pt x="794024" y="52612"/>
                    <a:pt x="709009" y="-1096"/>
                    <a:pt x="773723" y="31261"/>
                  </a:cubicBezTo>
                  <a:cubicBezTo>
                    <a:pt x="782124" y="35462"/>
                    <a:pt x="788586" y="43077"/>
                    <a:pt x="797169" y="46892"/>
                  </a:cubicBezTo>
                  <a:cubicBezTo>
                    <a:pt x="812225" y="53584"/>
                    <a:pt x="844061" y="62523"/>
                    <a:pt x="844061" y="62523"/>
                  </a:cubicBezTo>
                  <a:cubicBezTo>
                    <a:pt x="885743" y="59918"/>
                    <a:pt x="928383" y="63963"/>
                    <a:pt x="969108" y="54707"/>
                  </a:cubicBezTo>
                  <a:cubicBezTo>
                    <a:pt x="987427" y="50544"/>
                    <a:pt x="1000369" y="33866"/>
                    <a:pt x="1016000" y="23446"/>
                  </a:cubicBezTo>
                  <a:cubicBezTo>
                    <a:pt x="1046302" y="3245"/>
                    <a:pt x="1030534" y="10786"/>
                    <a:pt x="1062892" y="0"/>
                  </a:cubicBezTo>
                  <a:cubicBezTo>
                    <a:pt x="1104161" y="13756"/>
                    <a:pt x="1079482" y="3245"/>
                    <a:pt x="1133231" y="39077"/>
                  </a:cubicBezTo>
                  <a:lnTo>
                    <a:pt x="1156677" y="54707"/>
                  </a:lnTo>
                  <a:lnTo>
                    <a:pt x="1180123" y="70338"/>
                  </a:lnTo>
                  <a:cubicBezTo>
                    <a:pt x="1195754" y="67733"/>
                    <a:pt x="1212388" y="68618"/>
                    <a:pt x="1227015" y="62523"/>
                  </a:cubicBezTo>
                  <a:cubicBezTo>
                    <a:pt x="1244356" y="55298"/>
                    <a:pt x="1258277" y="41682"/>
                    <a:pt x="1273908" y="31261"/>
                  </a:cubicBezTo>
                  <a:cubicBezTo>
                    <a:pt x="1282845" y="25303"/>
                    <a:pt x="1294841" y="26397"/>
                    <a:pt x="1305169" y="23446"/>
                  </a:cubicBezTo>
                  <a:cubicBezTo>
                    <a:pt x="1338291" y="13982"/>
                    <a:pt x="1317383" y="15630"/>
                    <a:pt x="1344246" y="1563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2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Zone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𝐻𝐸𝐴𝐷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ko-KR" dirty="0" smtClean="0"/>
                  <a:t> kg/cm2 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altLang="ko-KR" dirty="0"/>
                  <a:t>Drum loss assumed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r>
                  <a:rPr lang="en-US" altLang="ko-KR" dirty="0"/>
                  <a:t>=0.014kg/cm2</a:t>
                </a:r>
                <a:endParaRPr lang="ko-KR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922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Zone② Down Comer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1700213"/>
            <a:ext cx="4967783" cy="4525962"/>
          </a:xfrm>
        </p:spPr>
        <p:txBody>
          <a:bodyPr/>
          <a:lstStyle/>
          <a:p>
            <a:pPr lvl="1"/>
            <a:r>
              <a:rPr lang="en-US" altLang="ko-KR" dirty="0" smtClean="0"/>
              <a:t>Friction loss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err="1" smtClean="0"/>
              <a:t>Ld</a:t>
            </a:r>
            <a:r>
              <a:rPr lang="en-US" altLang="ko-KR" dirty="0" smtClean="0"/>
              <a:t>; down comer height</a:t>
            </a:r>
          </a:p>
          <a:p>
            <a:pPr marL="449262" lvl="1" indent="0">
              <a:buNone/>
            </a:pPr>
            <a:r>
              <a:rPr lang="en-US" altLang="ko-KR" dirty="0" smtClean="0"/>
              <a:t> + supplier length</a:t>
            </a:r>
          </a:p>
          <a:p>
            <a:pPr lvl="1"/>
            <a:r>
              <a:rPr lang="en-US" altLang="ko-KR" dirty="0" smtClean="0"/>
              <a:t>In/out and fitting loss coefficient, K </a:t>
            </a:r>
            <a:endParaRPr lang="en-US" altLang="ko-KR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28" y="1694858"/>
            <a:ext cx="2317531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15616" y="2420888"/>
                <a:ext cx="3216586" cy="828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ko-KR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ko-KR" altLang="en-US" b="0" i="1" smtClean="0">
                          <a:latin typeface="Cambria Math"/>
                        </a:rPr>
                        <m:t>𝜌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20888"/>
                <a:ext cx="3216586" cy="8286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784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Zone③-1 Evaporator boiling 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 smtClean="0"/>
                  <a:t>Evaporator </a:t>
                </a:r>
                <a:r>
                  <a:rPr lang="en-US" altLang="ko-KR" dirty="0"/>
                  <a:t>heat absorption </a:t>
                </a:r>
                <a:r>
                  <a:rPr lang="en-US" altLang="ko-KR" dirty="0" smtClean="0"/>
                  <a:t>Q</a:t>
                </a:r>
              </a:p>
              <a:p>
                <a:pPr lvl="1"/>
                <a:r>
                  <a:rPr lang="en-US" altLang="ko-KR" dirty="0" smtClean="0"/>
                  <a:t>Estimated boiling height</a:t>
                </a:r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Gravity loss in boiling height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 smtClean="0"/>
                  <a:t> </a:t>
                </a:r>
              </a:p>
              <a:p>
                <a:pPr marL="1277938" lvl="3" indent="0">
                  <a:buNone/>
                </a:pPr>
                <a:r>
                  <a:rPr lang="en-US" altLang="ko-KR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b>
                        </m:sSub>
                      </m:den>
                    </m:f>
                  </m:oMath>
                </a14:m>
                <a:endParaRPr lang="ko-KR" altLang="en-US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835696" y="2852936"/>
                <a:ext cx="3052054" cy="619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852936"/>
                <a:ext cx="3052054" cy="6191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943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Zone③-1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Friction loss in boiling height</a:t>
            </a:r>
          </a:p>
          <a:p>
            <a:pPr lvl="2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f; </a:t>
            </a:r>
            <a:r>
              <a:rPr lang="en-US" altLang="ko-KR" dirty="0" err="1" smtClean="0"/>
              <a:t>darcy</a:t>
            </a:r>
            <a:r>
              <a:rPr lang="en-US" altLang="ko-KR" dirty="0" smtClean="0"/>
              <a:t> friction factor</a:t>
            </a:r>
          </a:p>
          <a:p>
            <a:pPr lvl="1"/>
            <a:r>
              <a:rPr lang="en-US" altLang="ko-KR" dirty="0"/>
              <a:t>In/out and fitting loss </a:t>
            </a:r>
            <a:r>
              <a:rPr lang="en-US" altLang="ko-KR" dirty="0" smtClean="0"/>
              <a:t>factor Ki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9672" y="2276872"/>
                <a:ext cx="3264291" cy="828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ko-KR" altLang="en-US" b="0" i="1" smtClean="0">
                          <a:latin typeface="Cambria Math"/>
                        </a:rPr>
                        <m:t>𝜌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276872"/>
                <a:ext cx="3264291" cy="8286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89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476250"/>
            <a:ext cx="7772400" cy="1143000"/>
          </a:xfrm>
        </p:spPr>
        <p:txBody>
          <a:bodyPr/>
          <a:lstStyle/>
          <a:p>
            <a:r>
              <a:rPr lang="en-US" altLang="ko-KR" b="1" smtClean="0"/>
              <a:t>Mass Balance</a:t>
            </a: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843213" y="2565400"/>
            <a:ext cx="3276600" cy="259080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latinLnBrk="0" hangingPunct="0"/>
            <a:endParaRPr kumimoji="0" lang="ko-KR" altLang="ko-KR" sz="2400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1455738" y="3924300"/>
            <a:ext cx="1371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886440" y="2590965"/>
            <a:ext cx="14814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kumimoji="0" lang="en-US" altLang="ko-KR" sz="2400" dirty="0" smtClean="0">
                <a:latin typeface="Times New Roman" pitchFamily="18" charset="0"/>
              </a:rPr>
              <a:t>Fuel</a:t>
            </a:r>
          </a:p>
          <a:p>
            <a:pPr latinLnBrk="0"/>
            <a:r>
              <a:rPr kumimoji="0" lang="en-US" altLang="ko-KR" sz="2400" dirty="0" smtClean="0">
                <a:latin typeface="Times New Roman" pitchFamily="18" charset="0"/>
              </a:rPr>
              <a:t>Limestone</a:t>
            </a:r>
          </a:p>
          <a:p>
            <a:pPr latinLnBrk="0"/>
            <a:r>
              <a:rPr kumimoji="0" lang="en-US" altLang="ko-KR" sz="2400" dirty="0" smtClean="0">
                <a:latin typeface="Times New Roman" pitchFamily="18" charset="0"/>
              </a:rPr>
              <a:t>Sand</a:t>
            </a:r>
            <a:endParaRPr kumimoji="0" lang="en-US" altLang="ko-KR" sz="2400" dirty="0">
              <a:latin typeface="Times New Roman" pitchFamily="18" charset="0"/>
            </a:endParaRP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6103938" y="40005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713538" y="3162300"/>
            <a:ext cx="127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kumimoji="0" lang="en-US" altLang="ko-KR" sz="2400">
                <a:latin typeface="Times New Roman" pitchFamily="18" charset="0"/>
              </a:rPr>
              <a:t>Flue Gas</a:t>
            </a:r>
          </a:p>
        </p:txBody>
      </p:sp>
      <p:sp>
        <p:nvSpPr>
          <p:cNvPr id="7176" name="Line 10"/>
          <p:cNvSpPr>
            <a:spLocks noChangeShapeType="1"/>
          </p:cNvSpPr>
          <p:nvPr/>
        </p:nvSpPr>
        <p:spPr bwMode="auto">
          <a:xfrm>
            <a:off x="4427538" y="5143500"/>
            <a:ext cx="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77" name="Text Box 11"/>
          <p:cNvSpPr txBox="1">
            <a:spLocks noChangeArrowheads="1"/>
          </p:cNvSpPr>
          <p:nvPr/>
        </p:nvSpPr>
        <p:spPr bwMode="auto">
          <a:xfrm>
            <a:off x="4572000" y="5516563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atinLnBrk="0"/>
            <a:r>
              <a:rPr kumimoji="0" lang="en-US" altLang="ko-KR" sz="2400">
                <a:latin typeface="Times New Roman" pitchFamily="18" charset="0"/>
              </a:rPr>
              <a:t>Ash</a:t>
            </a:r>
          </a:p>
        </p:txBody>
      </p:sp>
      <p:sp>
        <p:nvSpPr>
          <p:cNvPr id="7178" name="Freeform 10"/>
          <p:cNvSpPr>
            <a:spLocks/>
          </p:cNvSpPr>
          <p:nvPr/>
        </p:nvSpPr>
        <p:spPr bwMode="auto">
          <a:xfrm>
            <a:off x="5364163" y="1844675"/>
            <a:ext cx="1620837" cy="4381500"/>
          </a:xfrm>
          <a:custGeom>
            <a:avLst/>
            <a:gdLst>
              <a:gd name="T0" fmla="*/ 2147483647 w 1021"/>
              <a:gd name="T1" fmla="*/ 2147483647 h 2760"/>
              <a:gd name="T2" fmla="*/ 2147483647 w 1021"/>
              <a:gd name="T3" fmla="*/ 2147483647 h 2760"/>
              <a:gd name="T4" fmla="*/ 2147483647 w 1021"/>
              <a:gd name="T5" fmla="*/ 2147483647 h 27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21" h="2760">
                <a:moveTo>
                  <a:pt x="68" y="2760"/>
                </a:moveTo>
                <a:cubicBezTo>
                  <a:pt x="34" y="1826"/>
                  <a:pt x="0" y="892"/>
                  <a:pt x="159" y="446"/>
                </a:cubicBezTo>
                <a:cubicBezTo>
                  <a:pt x="318" y="0"/>
                  <a:pt x="877" y="144"/>
                  <a:pt x="1021" y="83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5795963" y="5949950"/>
            <a:ext cx="1562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/>
              <a:t>Water flow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7091363" y="1700213"/>
            <a:ext cx="1579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/>
              <a:t>Steam flow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3995738" y="3573463"/>
            <a:ext cx="944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/>
              <a:t>Boiler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1331913" y="4100513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dirty="0"/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9902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8229600" cy="1143000"/>
          </a:xfrm>
        </p:spPr>
        <p:txBody>
          <a:bodyPr/>
          <a:lstStyle/>
          <a:p>
            <a:r>
              <a:rPr lang="en-US" altLang="ko-KR" sz="3600" dirty="0"/>
              <a:t>Zone① </a:t>
            </a:r>
            <a:r>
              <a:rPr lang="en-US" altLang="ko-KR" sz="3600" dirty="0" smtClean="0"/>
              <a:t>Drum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pressure balance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755698"/>
                <a:ext cx="8229600" cy="4525962"/>
              </a:xfrm>
            </p:spPr>
            <p:txBody>
              <a:bodyPr/>
              <a:lstStyle/>
              <a:p>
                <a:pPr lvl="1"/>
                <a:r>
                  <a:rPr lang="en-US" altLang="ko-KR" dirty="0" smtClean="0"/>
                  <a:t>Static pressure at drum</a:t>
                </a:r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Drum loss</a:t>
                </a:r>
              </a:p>
              <a:p>
                <a:pPr marL="8540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=0.014</m:t>
                    </m:r>
                  </m:oMath>
                </a14:m>
                <a:r>
                  <a:rPr lang="en-US" altLang="ko-KR" b="0" dirty="0" smtClean="0"/>
                  <a:t>, kg/cm2</a:t>
                </a:r>
              </a:p>
              <a:p>
                <a:pPr marL="854075" lvl="2" indent="0">
                  <a:buNone/>
                </a:pPr>
                <a:endParaRPr lang="en-US" altLang="ko-KR" b="0" dirty="0" smtClean="0"/>
              </a:p>
              <a:p>
                <a:pPr marL="854075" lvl="2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13" name="내용 개체 틀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755698"/>
                <a:ext cx="8229600" cy="4525962"/>
              </a:xfrm>
              <a:blipFill rotWithShape="0"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128" y="1764540"/>
            <a:ext cx="2317531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43886" y="2348880"/>
                <a:ext cx="1815946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2400" b="0" i="1" smtClean="0">
                          <a:latin typeface="Cambria Math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en-US" altLang="ko-KR" sz="24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886" y="2348880"/>
                <a:ext cx="1815946" cy="491738"/>
              </a:xfrm>
              <a:prstGeom prst="rect">
                <a:avLst/>
              </a:prstGeom>
              <a:blipFill rotWithShape="0">
                <a:blip r:embed="rId4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18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1403350"/>
          </a:xfrm>
        </p:spPr>
        <p:txBody>
          <a:bodyPr/>
          <a:lstStyle/>
          <a:p>
            <a:r>
              <a:rPr lang="en-US" altLang="ko-KR" sz="3600" dirty="0"/>
              <a:t>Zone③-2 Two phase </a:t>
            </a:r>
            <a:r>
              <a:rPr lang="en-US" altLang="ko-KR" sz="3600" dirty="0" smtClean="0"/>
              <a:t>loss </a:t>
            </a:r>
            <a:r>
              <a:rPr lang="en-US" altLang="ko-KR" sz="3600" dirty="0"/>
              <a:t>where bubble and liquid co </a:t>
            </a:r>
            <a:r>
              <a:rPr lang="en-US" altLang="ko-KR" sz="3600" dirty="0" smtClean="0"/>
              <a:t>exist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967783" cy="4525962"/>
              </a:xfrm>
            </p:spPr>
            <p:txBody>
              <a:bodyPr/>
              <a:lstStyle/>
              <a:p>
                <a:pPr lvl="1"/>
                <a:r>
                  <a:rPr lang="en-US" altLang="ko-KR" dirty="0" smtClean="0"/>
                  <a:t>Acceleration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=1.664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, [psi]</a:t>
                </a:r>
              </a:p>
              <a:p>
                <a:pPr lvl="1"/>
                <a:r>
                  <a:rPr lang="en-US" altLang="ko-KR" dirty="0" err="1" smtClean="0"/>
                  <a:t>Vf</a:t>
                </a:r>
                <a:r>
                  <a:rPr lang="en-US" altLang="ko-KR" dirty="0" smtClean="0"/>
                  <a:t>; specific volume of saturated </a:t>
                </a:r>
                <a:r>
                  <a:rPr lang="en-US" altLang="ko-KR" dirty="0" err="1" smtClean="0"/>
                  <a:t>wate</a:t>
                </a:r>
                <a:r>
                  <a:rPr lang="en-US" altLang="ko-KR" dirty="0" smtClean="0"/>
                  <a:t> [ft3/</a:t>
                </a:r>
                <a:r>
                  <a:rPr lang="en-US" altLang="ko-KR" dirty="0" err="1" smtClean="0"/>
                  <a:t>lb</a:t>
                </a:r>
                <a:r>
                  <a:rPr lang="en-US" altLang="ko-KR" dirty="0" smtClean="0"/>
                  <a:t>]</a:t>
                </a:r>
              </a:p>
              <a:p>
                <a:pPr lvl="1"/>
                <a:r>
                  <a:rPr lang="en-US" altLang="ko-KR" dirty="0" err="1" smtClean="0"/>
                  <a:t>Gi</a:t>
                </a:r>
                <a:r>
                  <a:rPr lang="en-US" altLang="ko-KR" dirty="0" smtClean="0"/>
                  <a:t>; mass flow rate [</a:t>
                </a:r>
                <a:r>
                  <a:rPr lang="en-US" altLang="ko-KR" dirty="0" err="1" smtClean="0"/>
                  <a:t>lb</a:t>
                </a:r>
                <a:r>
                  <a:rPr lang="en-US" altLang="ko-KR" dirty="0" smtClean="0"/>
                  <a:t>/ft2h]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967783" cy="4525962"/>
              </a:xfrm>
              <a:blipFill rotWithShape="0">
                <a:blip r:embed="rId2"/>
                <a:stretch>
                  <a:fillRect t="-1482" r="-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245194"/>
            <a:ext cx="2886240" cy="54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2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Zone③-2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247703" cy="4525962"/>
              </a:xfrm>
            </p:spPr>
            <p:txBody>
              <a:bodyPr/>
              <a:lstStyle/>
              <a:p>
                <a:pPr lvl="1"/>
                <a:r>
                  <a:rPr lang="en-US" altLang="ko-KR" dirty="0" smtClean="0"/>
                  <a:t>Friction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𝐹𝐿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 smtClean="0"/>
                  <a:t> [psi]</a:t>
                </a:r>
              </a:p>
              <a:p>
                <a:pPr lvl="1"/>
                <a:r>
                  <a:rPr lang="en-US" altLang="ko-KR" dirty="0" smtClean="0"/>
                  <a:t>F; fanning friction factor f/4</a:t>
                </a:r>
              </a:p>
              <a:p>
                <a:pPr lvl="1"/>
                <a:r>
                  <a:rPr lang="en-US" altLang="ko-KR" dirty="0" smtClean="0"/>
                  <a:t>di; ID of tube [in]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247703" cy="4525962"/>
              </a:xfrm>
              <a:blipFill rotWithShape="0">
                <a:blip r:embed="rId2"/>
                <a:stretch>
                  <a:fillRect t="-1482" r="-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78930"/>
            <a:ext cx="4202200" cy="53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50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Zone③-2</a:t>
            </a:r>
            <a:endParaRPr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895775" cy="4525962"/>
              </a:xfrm>
            </p:spPr>
            <p:txBody>
              <a:bodyPr/>
              <a:lstStyle/>
              <a:p>
                <a:r>
                  <a:rPr lang="en-US" altLang="ko-KR" dirty="0" smtClean="0"/>
                  <a:t>Gravity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=6.944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[psi]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895775" cy="4525962"/>
              </a:xfrm>
              <a:blipFill rotWithShape="0">
                <a:blip r:embed="rId2"/>
                <a:stretch>
                  <a:fillRect l="-1370" t="-1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28" y="1700213"/>
            <a:ext cx="4257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6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Zone④ </a:t>
            </a:r>
            <a:r>
              <a:rPr lang="en-US" altLang="ko-KR" dirty="0" smtClean="0"/>
              <a:t>Riser- unheated tubes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607743" cy="4525962"/>
              </a:xfrm>
            </p:spPr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den>
                    </m:f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144</m:t>
                        </m:r>
                      </m:den>
                    </m:f>
                  </m:oMath>
                </a14:m>
                <a:r>
                  <a:rPr lang="en-US" altLang="ko-KR" dirty="0"/>
                  <a:t>[psi]</a:t>
                </a:r>
                <a:endParaRPr lang="ko-KR" altLang="en-US" dirty="0"/>
              </a:p>
              <a:p>
                <a:pPr lvl="1"/>
                <a:r>
                  <a:rPr lang="en-US" altLang="ko-KR" dirty="0" err="1" smtClean="0"/>
                  <a:t>Vm</a:t>
                </a:r>
                <a:r>
                  <a:rPr lang="en-US" altLang="ko-KR" dirty="0" smtClean="0"/>
                  <a:t>; mixture velocity in riser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144</m:t>
                        </m:r>
                      </m:den>
                    </m:f>
                  </m:oMath>
                </a14:m>
                <a:r>
                  <a:rPr lang="en-US" altLang="ko-KR" dirty="0" smtClean="0"/>
                  <a:t> [psi]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607743" cy="4525962"/>
              </a:xfrm>
              <a:blipFill rotWithShape="0">
                <a:blip r:embed="rId2"/>
                <a:stretch>
                  <a:fillRect r="-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687895"/>
            <a:ext cx="3993513" cy="45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81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Zone④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313" y="1700213"/>
            <a:ext cx="3887663" cy="4525962"/>
          </a:xfrm>
        </p:spPr>
        <p:txBody>
          <a:bodyPr/>
          <a:lstStyle/>
          <a:p>
            <a:r>
              <a:rPr lang="el-GR" altLang="ko-KR" dirty="0" smtClean="0"/>
              <a:t>Α</a:t>
            </a:r>
            <a:r>
              <a:rPr lang="en-US" altLang="ko-KR" dirty="0" smtClean="0"/>
              <a:t>; void fraction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51" y="1700213"/>
            <a:ext cx="4545264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2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Drum circulation </a:t>
            </a:r>
            <a:r>
              <a:rPr lang="en-US" altLang="ko-KR" dirty="0" err="1" smtClean="0"/>
              <a:t>calculaton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971600" y="2348880"/>
                <a:ext cx="6120680" cy="940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𝐻𝐸𝐴𝐷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𝑙𝑜𝑠𝑠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</m:t>
                    </m:r>
                    <m:r>
                      <a:rPr lang="en-US" altLang="ko-KR" sz="2400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 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∆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𝑔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</m:t>
                    </m:r>
                    <m:r>
                      <a:rPr lang="en-US" altLang="ko-KR" sz="2400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𝑎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𝑎𝑐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𝑎𝑓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𝑎𝑔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𝑓𝑓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−∆</m:t>
                    </m:r>
                    <m:sSub>
                      <m:sSubPr>
                        <m:ctrlPr>
                          <a:rPr lang="ko-KR" altLang="ko-KR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맑은 고딕" panose="020B0503020000020004" pitchFamily="50" charset="-127"/>
                          </a:rPr>
                          <m:t>𝑓𝑔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cs typeface="맑은 고딕" panose="020B0503020000020004" pitchFamily="50" charset="-127"/>
                      </a:rPr>
                      <m:t>=0</m:t>
                    </m:r>
                  </m:oMath>
                </a14:m>
                <a:r>
                  <a:rPr lang="en-US" altLang="ko-KR" sz="2400" dirty="0">
                    <a:latin typeface="맑은 고딕" panose="020B0503020000020004" pitchFamily="50" charset="-127"/>
                    <a:cs typeface="맑은 고딕" panose="020B0503020000020004" pitchFamily="50" charset="-127"/>
                  </a:rPr>
                  <a:t>-</a:t>
                </a:r>
                <a:endParaRPr lang="ko-KR" altLang="ko-KR" sz="2400" dirty="0">
                  <a:latin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348880"/>
                <a:ext cx="6120680" cy="940066"/>
              </a:xfrm>
              <a:prstGeom prst="rect">
                <a:avLst/>
              </a:prstGeom>
              <a:blipFill rotWithShape="0">
                <a:blip r:embed="rId2"/>
                <a:stretch>
                  <a:fillRect l="-199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827584" y="3717032"/>
            <a:ext cx="7416824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First assume circulation rate (Cr) calculate </a:t>
            </a:r>
            <a:r>
              <a:rPr lang="en-US" altLang="ko-KR" dirty="0" err="1">
                <a:latin typeface="맑은 고딕" panose="020B0503020000020004" pitchFamily="50" charset="-127"/>
                <a:cs typeface="맑은 고딕" panose="020B0503020000020004" pitchFamily="50" charset="-127"/>
              </a:rPr>
              <a:t>Hm</a:t>
            </a:r>
            <a:r>
              <a:rPr lang="en-US" altLang="ko-KR" dirty="0">
                <a:latin typeface="맑은 고딕" panose="020B0503020000020004" pitchFamily="50" charset="-127"/>
                <a:cs typeface="맑은 고딕" panose="020B0503020000020004" pitchFamily="50" charset="-127"/>
              </a:rPr>
              <a:t> then Calculate total of pressure drop.  If it does not converge to zero adjust circulation rate (Cr).</a:t>
            </a:r>
            <a:endParaRPr lang="ko-KR" altLang="ko-KR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232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Tube pressure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Economizer → </a:t>
            </a:r>
            <a:r>
              <a:rPr lang="en-US" altLang="ko-KR" dirty="0"/>
              <a:t>Drum → </a:t>
            </a:r>
            <a:r>
              <a:rPr lang="en-US" altLang="ko-KR" dirty="0" smtClean="0"/>
              <a:t>Wall </a:t>
            </a:r>
            <a:r>
              <a:rPr lang="en-US" altLang="ko-KR" dirty="0"/>
              <a:t>Super heater </a:t>
            </a:r>
            <a:r>
              <a:rPr lang="en-US" altLang="ko-KR" dirty="0" smtClean="0"/>
              <a:t>→ Coil </a:t>
            </a:r>
            <a:r>
              <a:rPr lang="en-US" altLang="ko-KR" dirty="0" err="1" smtClean="0"/>
              <a:t>superheater</a:t>
            </a:r>
            <a:r>
              <a:rPr lang="en-US" altLang="ko-KR" dirty="0" smtClean="0"/>
              <a:t> 1 → coil </a:t>
            </a:r>
            <a:r>
              <a:rPr lang="en-US" altLang="ko-KR" dirty="0" err="1" smtClean="0"/>
              <a:t>superheater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510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Economizer</a:t>
            </a:r>
            <a:r>
              <a:rPr lang="ko-KR" altLang="en-US" dirty="0" smtClean="0"/>
              <a:t> </a:t>
            </a:r>
            <a:r>
              <a:rPr lang="en-US" altLang="ko-KR" dirty="0" smtClean="0"/>
              <a:t>pressure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Economizer</a:t>
            </a:r>
          </a:p>
          <a:p>
            <a:pPr lvl="1"/>
            <a:r>
              <a:rPr lang="en-US" altLang="ko-KR" dirty="0" smtClean="0"/>
              <a:t>Water line pressure drop</a:t>
            </a:r>
          </a:p>
          <a:p>
            <a:pPr lvl="1"/>
            <a:r>
              <a:rPr lang="en-US" altLang="ko-KR" dirty="0" smtClean="0"/>
              <a:t>Headers</a:t>
            </a:r>
          </a:p>
          <a:p>
            <a:pPr lvl="1"/>
            <a:r>
              <a:rPr lang="en-US" altLang="ko-KR" dirty="0" smtClean="0"/>
              <a:t>Height from the bottom of</a:t>
            </a:r>
            <a:r>
              <a:rPr lang="ko-KR" altLang="en-US" dirty="0"/>
              <a:t> </a:t>
            </a:r>
            <a:r>
              <a:rPr lang="en-US" altLang="ko-KR" dirty="0" smtClean="0"/>
              <a:t>feeder line to drum</a:t>
            </a:r>
          </a:p>
          <a:p>
            <a:r>
              <a:rPr lang="en-US" altLang="ko-KR" dirty="0" smtClean="0"/>
              <a:t>Hanger tubes</a:t>
            </a:r>
          </a:p>
          <a:p>
            <a:r>
              <a:rPr lang="en-US" altLang="ko-KR" dirty="0" smtClean="0"/>
              <a:t>Feeder line to drum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heater pressure drop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Steam line pressure drop</a:t>
            </a:r>
          </a:p>
          <a:p>
            <a:r>
              <a:rPr lang="en-US" altLang="ko-KR" dirty="0" smtClean="0"/>
              <a:t>Headers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2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Fuel analysis, </a:t>
            </a:r>
            <a:r>
              <a:rPr lang="en-US" altLang="ko-KR" sz="4000" dirty="0" err="1" smtClean="0"/>
              <a:t>wt</a:t>
            </a:r>
            <a:r>
              <a:rPr lang="en-US" altLang="ko-KR" sz="4000" dirty="0" smtClean="0"/>
              <a:t> % 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800" dirty="0" smtClean="0"/>
              <a:t>(a)Proximate analysis[as received basis </a:t>
            </a:r>
            <a:r>
              <a:rPr lang="en-US" altLang="ko-KR" sz="2800" dirty="0" err="1" smtClean="0"/>
              <a:t>wt</a:t>
            </a:r>
            <a:r>
              <a:rPr lang="en-US" altLang="ko-KR" sz="2800" dirty="0" smtClean="0"/>
              <a:t>%]</a:t>
            </a:r>
          </a:p>
          <a:p>
            <a:pPr marL="0" indent="0">
              <a:buNone/>
            </a:pPr>
            <a:r>
              <a:rPr lang="en-US" altLang="ko-KR" sz="2800" dirty="0" smtClean="0"/>
              <a:t>	 	 	 	 </a:t>
            </a:r>
          </a:p>
          <a:p>
            <a:pPr marL="0" indent="0">
              <a:buNone/>
            </a:pPr>
            <a:r>
              <a:rPr lang="en-US" altLang="ko-KR" sz="2800" dirty="0" smtClean="0"/>
              <a:t>	 	 	 	</a:t>
            </a:r>
          </a:p>
          <a:p>
            <a:pPr marL="0" indent="0">
              <a:buNone/>
            </a:pPr>
            <a:r>
              <a:rPr lang="en-US" altLang="ko-KR" sz="2800" dirty="0"/>
              <a:t>(b)Ultimate analysis[dry basis </a:t>
            </a:r>
            <a:r>
              <a:rPr lang="en-US" altLang="ko-KR" sz="2800" dirty="0" err="1"/>
              <a:t>wt</a:t>
            </a:r>
            <a:r>
              <a:rPr lang="en-US" altLang="ko-KR" sz="2800" dirty="0"/>
              <a:t>%]</a:t>
            </a:r>
          </a:p>
          <a:p>
            <a:pPr marL="0" indent="0">
              <a:buNone/>
            </a:pPr>
            <a:r>
              <a:rPr lang="en-US" altLang="ko-KR" sz="2800" dirty="0"/>
              <a:t>	 	 	 	 </a:t>
            </a:r>
          </a:p>
          <a:p>
            <a:pPr marL="0" indent="0">
              <a:buNone/>
            </a:pPr>
            <a:r>
              <a:rPr lang="en-US" altLang="ko-KR" sz="2800" dirty="0"/>
              <a:t>	 	 	 	 </a:t>
            </a:r>
          </a:p>
          <a:p>
            <a:pPr marL="0" indent="0">
              <a:buNone/>
            </a:pPr>
            <a:r>
              <a:rPr lang="en-US" altLang="ko-KR" sz="2800" dirty="0"/>
              <a:t>(c)Ash analysis[dry </a:t>
            </a:r>
            <a:r>
              <a:rPr lang="en-US" altLang="ko-KR" sz="2800" dirty="0" smtClean="0"/>
              <a:t>ash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basis </a:t>
            </a:r>
            <a:r>
              <a:rPr lang="en-US" altLang="ko-KR" sz="2800" dirty="0" err="1"/>
              <a:t>wt</a:t>
            </a:r>
            <a:r>
              <a:rPr lang="en-US" altLang="ko-KR" sz="2800" dirty="0"/>
              <a:t>%]</a:t>
            </a:r>
          </a:p>
          <a:p>
            <a:pPr marL="0" indent="0">
              <a:buNone/>
            </a:pPr>
            <a:r>
              <a:rPr lang="en-US" altLang="ko-KR" sz="2800" dirty="0"/>
              <a:t>	 	</a:t>
            </a:r>
          </a:p>
          <a:p>
            <a:pPr marL="0" indent="0">
              <a:buNone/>
            </a:pPr>
            <a:r>
              <a:rPr lang="en-US" altLang="ko-KR" sz="2800" dirty="0"/>
              <a:t>	 	 	 </a:t>
            </a:r>
          </a:p>
          <a:p>
            <a:pPr marL="0" indent="0">
              <a:buNone/>
            </a:pPr>
            <a:endParaRPr lang="en-US" altLang="ko-KR" sz="2800" dirty="0" smtClean="0"/>
          </a:p>
          <a:p>
            <a:pPr marL="0" indent="0">
              <a:buNone/>
            </a:pPr>
            <a:endParaRPr lang="ko-KR" altLang="en-US" sz="28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849263"/>
              </p:ext>
            </p:extLst>
          </p:nvPr>
        </p:nvGraphicFramePr>
        <p:xfrm>
          <a:off x="1043608" y="2060848"/>
          <a:ext cx="6696744" cy="87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Moisture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Volatile matters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Ash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Fixed carbon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0.56①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9.65②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1.11③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88.68④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72304"/>
              </p:ext>
            </p:extLst>
          </p:nvPr>
        </p:nvGraphicFramePr>
        <p:xfrm>
          <a:off x="1187624" y="3501008"/>
          <a:ext cx="69847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HCl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85.52⑤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3.64⑥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1.94⑦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⑧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⑨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439700"/>
              </p:ext>
            </p:extLst>
          </p:nvPr>
        </p:nvGraphicFramePr>
        <p:xfrm>
          <a:off x="1187624" y="486916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SO</a:t>
                      </a:r>
                      <a:r>
                        <a:rPr lang="en-US" altLang="ko-KR" baseline="-25000" dirty="0" smtClean="0"/>
                        <a:t>3</a:t>
                      </a:r>
                      <a:r>
                        <a:rPr lang="en-US" altLang="ko-KR" dirty="0" smtClean="0"/>
                        <a:t>	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1.01⑩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1.66⑪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0.58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+mn-ea"/>
                        </a:rPr>
                        <a:t>⑫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0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De-super heater pressure drop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Pressure drop due to mixing of water and steam in </a:t>
            </a:r>
            <a:r>
              <a:rPr lang="en-US" altLang="ko-KR" dirty="0" err="1" smtClean="0"/>
              <a:t>Attempretor</a:t>
            </a:r>
            <a:r>
              <a:rPr lang="en-US" altLang="ko-KR" dirty="0" smtClean="0"/>
              <a:t>(de-super heater) chamber 0.5~1atm</a:t>
            </a:r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48345"/>
            <a:ext cx="655272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61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3333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altLang="ko-KR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Boiler circuit</a:t>
            </a:r>
            <a:endParaRPr lang="ko-KR" altLang="en-US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459" name="Rectangle 5" descr="Brede diagonaal omhoog"/>
          <p:cNvSpPr>
            <a:spLocks noChangeArrowheads="1"/>
          </p:cNvSpPr>
          <p:nvPr/>
        </p:nvSpPr>
        <p:spPr bwMode="auto">
          <a:xfrm>
            <a:off x="5148263" y="4292600"/>
            <a:ext cx="1349375" cy="38735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7236297" y="3716338"/>
            <a:ext cx="792088" cy="1081087"/>
          </a:xfrm>
          <a:prstGeom prst="rect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1" name="Rectangle 7"/>
          <p:cNvSpPr>
            <a:spLocks noChangeArrowheads="1"/>
          </p:cNvSpPr>
          <p:nvPr/>
        </p:nvSpPr>
        <p:spPr bwMode="auto">
          <a:xfrm>
            <a:off x="5148263" y="3789363"/>
            <a:ext cx="1341437" cy="923925"/>
          </a:xfrm>
          <a:prstGeom prst="rect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2" name="Freeform 8"/>
          <p:cNvSpPr>
            <a:spLocks/>
          </p:cNvSpPr>
          <p:nvPr/>
        </p:nvSpPr>
        <p:spPr bwMode="auto">
          <a:xfrm>
            <a:off x="992188" y="3756025"/>
            <a:ext cx="914400" cy="2444750"/>
          </a:xfrm>
          <a:custGeom>
            <a:avLst/>
            <a:gdLst>
              <a:gd name="T0" fmla="*/ 2147483647 w 576"/>
              <a:gd name="T1" fmla="*/ 0 h 1540"/>
              <a:gd name="T2" fmla="*/ 0 w 576"/>
              <a:gd name="T3" fmla="*/ 2147483647 h 1540"/>
              <a:gd name="T4" fmla="*/ 2147483647 w 576"/>
              <a:gd name="T5" fmla="*/ 2147483647 h 1540"/>
              <a:gd name="T6" fmla="*/ 2147483647 w 576"/>
              <a:gd name="T7" fmla="*/ 2147483647 h 15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" h="1540">
                <a:moveTo>
                  <a:pt x="1" y="0"/>
                </a:moveTo>
                <a:lnTo>
                  <a:pt x="0" y="1540"/>
                </a:lnTo>
                <a:lnTo>
                  <a:pt x="576" y="1540"/>
                </a:lnTo>
                <a:lnTo>
                  <a:pt x="576" y="1457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3" name="Rectangle 9"/>
          <p:cNvSpPr>
            <a:spLocks noChangeArrowheads="1"/>
          </p:cNvSpPr>
          <p:nvPr/>
        </p:nvSpPr>
        <p:spPr bwMode="auto">
          <a:xfrm>
            <a:off x="1476375" y="4438649"/>
            <a:ext cx="1154113" cy="1617663"/>
          </a:xfrm>
          <a:prstGeom prst="rect">
            <a:avLst/>
          </a:prstGeom>
          <a:solidFill>
            <a:srgbClr val="FFFFFF"/>
          </a:solidFill>
          <a:ln w="23813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ko-KR" sz="2400" dirty="0" smtClean="0"/>
              <a:t>Evaporator</a:t>
            </a:r>
            <a:endParaRPr lang="ko-KR" altLang="en-US" sz="2400" dirty="0"/>
          </a:p>
        </p:txBody>
      </p:sp>
      <p:sp>
        <p:nvSpPr>
          <p:cNvPr id="19464" name="Oval 10"/>
          <p:cNvSpPr>
            <a:spLocks noChangeArrowheads="1"/>
          </p:cNvSpPr>
          <p:nvPr/>
        </p:nvSpPr>
        <p:spPr bwMode="auto">
          <a:xfrm>
            <a:off x="539750" y="2590800"/>
            <a:ext cx="1150938" cy="1128713"/>
          </a:xfrm>
          <a:prstGeom prst="ellipse">
            <a:avLst/>
          </a:prstGeom>
          <a:solidFill>
            <a:srgbClr val="FFFFFF"/>
          </a:solidFill>
          <a:ln w="23813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65" name="Freeform 11"/>
          <p:cNvSpPr>
            <a:spLocks/>
          </p:cNvSpPr>
          <p:nvPr/>
        </p:nvSpPr>
        <p:spPr bwMode="auto">
          <a:xfrm>
            <a:off x="555625" y="3122613"/>
            <a:ext cx="1119188" cy="142875"/>
          </a:xfrm>
          <a:custGeom>
            <a:avLst/>
            <a:gdLst>
              <a:gd name="T0" fmla="*/ 2147483647 w 705"/>
              <a:gd name="T1" fmla="*/ 2147483647 h 90"/>
              <a:gd name="T2" fmla="*/ 2147483647 w 705"/>
              <a:gd name="T3" fmla="*/ 2147483647 h 90"/>
              <a:gd name="T4" fmla="*/ 2147483647 w 705"/>
              <a:gd name="T5" fmla="*/ 2147483647 h 90"/>
              <a:gd name="T6" fmla="*/ 2147483647 w 705"/>
              <a:gd name="T7" fmla="*/ 2147483647 h 90"/>
              <a:gd name="T8" fmla="*/ 2147483647 w 705"/>
              <a:gd name="T9" fmla="*/ 2147483647 h 90"/>
              <a:gd name="T10" fmla="*/ 2147483647 w 705"/>
              <a:gd name="T11" fmla="*/ 2147483647 h 90"/>
              <a:gd name="T12" fmla="*/ 2147483647 w 705"/>
              <a:gd name="T13" fmla="*/ 2147483647 h 90"/>
              <a:gd name="T14" fmla="*/ 2147483647 w 705"/>
              <a:gd name="T15" fmla="*/ 2147483647 h 90"/>
              <a:gd name="T16" fmla="*/ 2147483647 w 705"/>
              <a:gd name="T17" fmla="*/ 2147483647 h 90"/>
              <a:gd name="T18" fmla="*/ 2147483647 w 705"/>
              <a:gd name="T19" fmla="*/ 2147483647 h 90"/>
              <a:gd name="T20" fmla="*/ 2147483647 w 705"/>
              <a:gd name="T21" fmla="*/ 2147483647 h 90"/>
              <a:gd name="T22" fmla="*/ 2147483647 w 705"/>
              <a:gd name="T23" fmla="*/ 2147483647 h 90"/>
              <a:gd name="T24" fmla="*/ 2147483647 w 705"/>
              <a:gd name="T25" fmla="*/ 2147483647 h 90"/>
              <a:gd name="T26" fmla="*/ 2147483647 w 705"/>
              <a:gd name="T27" fmla="*/ 2147483647 h 90"/>
              <a:gd name="T28" fmla="*/ 2147483647 w 705"/>
              <a:gd name="T29" fmla="*/ 0 h 90"/>
              <a:gd name="T30" fmla="*/ 2147483647 w 705"/>
              <a:gd name="T31" fmla="*/ 2147483647 h 90"/>
              <a:gd name="T32" fmla="*/ 2147483647 w 705"/>
              <a:gd name="T33" fmla="*/ 2147483647 h 90"/>
              <a:gd name="T34" fmla="*/ 2147483647 w 705"/>
              <a:gd name="T35" fmla="*/ 2147483647 h 90"/>
              <a:gd name="T36" fmla="*/ 2147483647 w 705"/>
              <a:gd name="T37" fmla="*/ 2147483647 h 90"/>
              <a:gd name="T38" fmla="*/ 2147483647 w 705"/>
              <a:gd name="T39" fmla="*/ 2147483647 h 90"/>
              <a:gd name="T40" fmla="*/ 2147483647 w 705"/>
              <a:gd name="T41" fmla="*/ 2147483647 h 90"/>
              <a:gd name="T42" fmla="*/ 2147483647 w 705"/>
              <a:gd name="T43" fmla="*/ 2147483647 h 90"/>
              <a:gd name="T44" fmla="*/ 2147483647 w 705"/>
              <a:gd name="T45" fmla="*/ 2147483647 h 90"/>
              <a:gd name="T46" fmla="*/ 2147483647 w 705"/>
              <a:gd name="T47" fmla="*/ 2147483647 h 90"/>
              <a:gd name="T48" fmla="*/ 2147483647 w 705"/>
              <a:gd name="T49" fmla="*/ 2147483647 h 90"/>
              <a:gd name="T50" fmla="*/ 2147483647 w 705"/>
              <a:gd name="T51" fmla="*/ 2147483647 h 90"/>
              <a:gd name="T52" fmla="*/ 2147483647 w 705"/>
              <a:gd name="T53" fmla="*/ 2147483647 h 90"/>
              <a:gd name="T54" fmla="*/ 2147483647 w 705"/>
              <a:gd name="T55" fmla="*/ 2147483647 h 90"/>
              <a:gd name="T56" fmla="*/ 2147483647 w 705"/>
              <a:gd name="T57" fmla="*/ 2147483647 h 90"/>
              <a:gd name="T58" fmla="*/ 2147483647 w 705"/>
              <a:gd name="T59" fmla="*/ 2147483647 h 90"/>
              <a:gd name="T60" fmla="*/ 2147483647 w 705"/>
              <a:gd name="T61" fmla="*/ 2147483647 h 90"/>
              <a:gd name="T62" fmla="*/ 2147483647 w 705"/>
              <a:gd name="T63" fmla="*/ 2147483647 h 90"/>
              <a:gd name="T64" fmla="*/ 2147483647 w 705"/>
              <a:gd name="T65" fmla="*/ 2147483647 h 90"/>
              <a:gd name="T66" fmla="*/ 2147483647 w 705"/>
              <a:gd name="T67" fmla="*/ 2147483647 h 90"/>
              <a:gd name="T68" fmla="*/ 2147483647 w 705"/>
              <a:gd name="T69" fmla="*/ 2147483647 h 90"/>
              <a:gd name="T70" fmla="*/ 2147483647 w 705"/>
              <a:gd name="T71" fmla="*/ 2147483647 h 90"/>
              <a:gd name="T72" fmla="*/ 2147483647 w 705"/>
              <a:gd name="T73" fmla="*/ 2147483647 h 90"/>
              <a:gd name="T74" fmla="*/ 2147483647 w 705"/>
              <a:gd name="T75" fmla="*/ 2147483647 h 90"/>
              <a:gd name="T76" fmla="*/ 0 w 705"/>
              <a:gd name="T77" fmla="*/ 2147483647 h 90"/>
              <a:gd name="T78" fmla="*/ 2147483647 w 705"/>
              <a:gd name="T79" fmla="*/ 2147483647 h 90"/>
              <a:gd name="T80" fmla="*/ 2147483647 w 705"/>
              <a:gd name="T81" fmla="*/ 2147483647 h 90"/>
              <a:gd name="T82" fmla="*/ 2147483647 w 705"/>
              <a:gd name="T83" fmla="*/ 2147483647 h 90"/>
              <a:gd name="T84" fmla="*/ 2147483647 w 705"/>
              <a:gd name="T85" fmla="*/ 2147483647 h 90"/>
              <a:gd name="T86" fmla="*/ 2147483647 w 705"/>
              <a:gd name="T87" fmla="*/ 2147483647 h 90"/>
              <a:gd name="T88" fmla="*/ 2147483647 w 705"/>
              <a:gd name="T89" fmla="*/ 2147483647 h 90"/>
              <a:gd name="T90" fmla="*/ 2147483647 w 705"/>
              <a:gd name="T91" fmla="*/ 2147483647 h 90"/>
              <a:gd name="T92" fmla="*/ 2147483647 w 705"/>
              <a:gd name="T93" fmla="*/ 2147483647 h 90"/>
              <a:gd name="T94" fmla="*/ 2147483647 w 705"/>
              <a:gd name="T95" fmla="*/ 2147483647 h 90"/>
              <a:gd name="T96" fmla="*/ 2147483647 w 705"/>
              <a:gd name="T97" fmla="*/ 2147483647 h 9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705" h="90">
                <a:moveTo>
                  <a:pt x="29" y="29"/>
                </a:moveTo>
                <a:lnTo>
                  <a:pt x="51" y="24"/>
                </a:lnTo>
                <a:lnTo>
                  <a:pt x="68" y="22"/>
                </a:lnTo>
                <a:lnTo>
                  <a:pt x="87" y="19"/>
                </a:lnTo>
                <a:lnTo>
                  <a:pt x="102" y="22"/>
                </a:lnTo>
                <a:lnTo>
                  <a:pt x="133" y="31"/>
                </a:lnTo>
                <a:lnTo>
                  <a:pt x="150" y="36"/>
                </a:lnTo>
                <a:lnTo>
                  <a:pt x="172" y="46"/>
                </a:lnTo>
                <a:lnTo>
                  <a:pt x="192" y="34"/>
                </a:lnTo>
                <a:lnTo>
                  <a:pt x="216" y="24"/>
                </a:lnTo>
                <a:lnTo>
                  <a:pt x="226" y="17"/>
                </a:lnTo>
                <a:lnTo>
                  <a:pt x="235" y="14"/>
                </a:lnTo>
                <a:lnTo>
                  <a:pt x="245" y="14"/>
                </a:lnTo>
                <a:lnTo>
                  <a:pt x="257" y="14"/>
                </a:lnTo>
                <a:lnTo>
                  <a:pt x="267" y="19"/>
                </a:lnTo>
                <a:lnTo>
                  <a:pt x="282" y="24"/>
                </a:lnTo>
                <a:lnTo>
                  <a:pt x="311" y="34"/>
                </a:lnTo>
                <a:lnTo>
                  <a:pt x="323" y="39"/>
                </a:lnTo>
                <a:lnTo>
                  <a:pt x="333" y="41"/>
                </a:lnTo>
                <a:lnTo>
                  <a:pt x="340" y="46"/>
                </a:lnTo>
                <a:lnTo>
                  <a:pt x="342" y="46"/>
                </a:lnTo>
                <a:lnTo>
                  <a:pt x="386" y="41"/>
                </a:lnTo>
                <a:lnTo>
                  <a:pt x="427" y="39"/>
                </a:lnTo>
                <a:lnTo>
                  <a:pt x="474" y="34"/>
                </a:lnTo>
                <a:lnTo>
                  <a:pt x="515" y="29"/>
                </a:lnTo>
                <a:lnTo>
                  <a:pt x="527" y="24"/>
                </a:lnTo>
                <a:lnTo>
                  <a:pt x="537" y="14"/>
                </a:lnTo>
                <a:lnTo>
                  <a:pt x="547" y="5"/>
                </a:lnTo>
                <a:lnTo>
                  <a:pt x="559" y="0"/>
                </a:lnTo>
                <a:lnTo>
                  <a:pt x="566" y="0"/>
                </a:lnTo>
                <a:lnTo>
                  <a:pt x="578" y="2"/>
                </a:lnTo>
                <a:lnTo>
                  <a:pt x="590" y="7"/>
                </a:lnTo>
                <a:lnTo>
                  <a:pt x="605" y="12"/>
                </a:lnTo>
                <a:lnTo>
                  <a:pt x="622" y="17"/>
                </a:lnTo>
                <a:lnTo>
                  <a:pt x="637" y="22"/>
                </a:lnTo>
                <a:lnTo>
                  <a:pt x="649" y="27"/>
                </a:lnTo>
                <a:lnTo>
                  <a:pt x="656" y="29"/>
                </a:lnTo>
                <a:lnTo>
                  <a:pt x="666" y="27"/>
                </a:lnTo>
                <a:lnTo>
                  <a:pt x="673" y="24"/>
                </a:lnTo>
                <a:lnTo>
                  <a:pt x="692" y="22"/>
                </a:lnTo>
                <a:lnTo>
                  <a:pt x="697" y="19"/>
                </a:lnTo>
                <a:lnTo>
                  <a:pt x="702" y="17"/>
                </a:lnTo>
                <a:lnTo>
                  <a:pt x="705" y="14"/>
                </a:lnTo>
                <a:lnTo>
                  <a:pt x="700" y="14"/>
                </a:lnTo>
                <a:lnTo>
                  <a:pt x="688" y="14"/>
                </a:lnTo>
                <a:lnTo>
                  <a:pt x="671" y="17"/>
                </a:lnTo>
                <a:lnTo>
                  <a:pt x="634" y="24"/>
                </a:lnTo>
                <a:lnTo>
                  <a:pt x="593" y="34"/>
                </a:lnTo>
                <a:lnTo>
                  <a:pt x="549" y="44"/>
                </a:lnTo>
                <a:lnTo>
                  <a:pt x="508" y="56"/>
                </a:lnTo>
                <a:lnTo>
                  <a:pt x="464" y="70"/>
                </a:lnTo>
                <a:lnTo>
                  <a:pt x="427" y="80"/>
                </a:lnTo>
                <a:lnTo>
                  <a:pt x="413" y="85"/>
                </a:lnTo>
                <a:lnTo>
                  <a:pt x="401" y="90"/>
                </a:lnTo>
                <a:lnTo>
                  <a:pt x="369" y="75"/>
                </a:lnTo>
                <a:lnTo>
                  <a:pt x="338" y="61"/>
                </a:lnTo>
                <a:lnTo>
                  <a:pt x="306" y="44"/>
                </a:lnTo>
                <a:lnTo>
                  <a:pt x="272" y="29"/>
                </a:lnTo>
                <a:lnTo>
                  <a:pt x="250" y="36"/>
                </a:lnTo>
                <a:lnTo>
                  <a:pt x="233" y="44"/>
                </a:lnTo>
                <a:lnTo>
                  <a:pt x="216" y="51"/>
                </a:lnTo>
                <a:lnTo>
                  <a:pt x="206" y="53"/>
                </a:lnTo>
                <a:lnTo>
                  <a:pt x="197" y="58"/>
                </a:lnTo>
                <a:lnTo>
                  <a:pt x="187" y="61"/>
                </a:lnTo>
                <a:lnTo>
                  <a:pt x="172" y="61"/>
                </a:lnTo>
                <a:lnTo>
                  <a:pt x="158" y="61"/>
                </a:lnTo>
                <a:lnTo>
                  <a:pt x="148" y="61"/>
                </a:lnTo>
                <a:lnTo>
                  <a:pt x="133" y="58"/>
                </a:lnTo>
                <a:lnTo>
                  <a:pt x="119" y="56"/>
                </a:lnTo>
                <a:lnTo>
                  <a:pt x="97" y="51"/>
                </a:lnTo>
                <a:lnTo>
                  <a:pt x="73" y="51"/>
                </a:lnTo>
                <a:lnTo>
                  <a:pt x="43" y="46"/>
                </a:lnTo>
                <a:lnTo>
                  <a:pt x="36" y="44"/>
                </a:lnTo>
                <a:lnTo>
                  <a:pt x="29" y="41"/>
                </a:lnTo>
                <a:lnTo>
                  <a:pt x="12" y="34"/>
                </a:lnTo>
                <a:lnTo>
                  <a:pt x="5" y="34"/>
                </a:lnTo>
                <a:lnTo>
                  <a:pt x="0" y="31"/>
                </a:lnTo>
                <a:lnTo>
                  <a:pt x="0" y="29"/>
                </a:lnTo>
                <a:lnTo>
                  <a:pt x="14" y="31"/>
                </a:lnTo>
                <a:lnTo>
                  <a:pt x="29" y="36"/>
                </a:lnTo>
                <a:lnTo>
                  <a:pt x="43" y="44"/>
                </a:lnTo>
                <a:lnTo>
                  <a:pt x="58" y="46"/>
                </a:lnTo>
                <a:lnTo>
                  <a:pt x="80" y="46"/>
                </a:lnTo>
                <a:lnTo>
                  <a:pt x="107" y="41"/>
                </a:lnTo>
                <a:lnTo>
                  <a:pt x="150" y="34"/>
                </a:lnTo>
                <a:lnTo>
                  <a:pt x="197" y="24"/>
                </a:lnTo>
                <a:lnTo>
                  <a:pt x="245" y="14"/>
                </a:lnTo>
                <a:lnTo>
                  <a:pt x="277" y="22"/>
                </a:lnTo>
                <a:lnTo>
                  <a:pt x="308" y="24"/>
                </a:lnTo>
                <a:lnTo>
                  <a:pt x="340" y="24"/>
                </a:lnTo>
                <a:lnTo>
                  <a:pt x="374" y="24"/>
                </a:lnTo>
                <a:lnTo>
                  <a:pt x="403" y="22"/>
                </a:lnTo>
                <a:lnTo>
                  <a:pt x="435" y="14"/>
                </a:lnTo>
                <a:lnTo>
                  <a:pt x="500" y="0"/>
                </a:lnTo>
                <a:lnTo>
                  <a:pt x="539" y="12"/>
                </a:lnTo>
                <a:lnTo>
                  <a:pt x="578" y="22"/>
                </a:lnTo>
                <a:lnTo>
                  <a:pt x="615" y="27"/>
                </a:lnTo>
                <a:lnTo>
                  <a:pt x="656" y="29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6" name="Line 12"/>
          <p:cNvSpPr>
            <a:spLocks noChangeShapeType="1"/>
          </p:cNvSpPr>
          <p:nvPr/>
        </p:nvSpPr>
        <p:spPr bwMode="auto">
          <a:xfrm>
            <a:off x="1704975" y="4446588"/>
            <a:ext cx="4763" cy="1619250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7" name="Line 13"/>
          <p:cNvSpPr>
            <a:spLocks noChangeShapeType="1"/>
          </p:cNvSpPr>
          <p:nvPr/>
        </p:nvSpPr>
        <p:spPr bwMode="auto">
          <a:xfrm>
            <a:off x="1936750" y="4446588"/>
            <a:ext cx="7938" cy="1619250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8" name="Line 14"/>
          <p:cNvSpPr>
            <a:spLocks noChangeShapeType="1"/>
          </p:cNvSpPr>
          <p:nvPr/>
        </p:nvSpPr>
        <p:spPr bwMode="auto">
          <a:xfrm>
            <a:off x="2171700" y="4446588"/>
            <a:ext cx="4763" cy="1619250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9" name="Line 15"/>
          <p:cNvSpPr>
            <a:spLocks noChangeShapeType="1"/>
          </p:cNvSpPr>
          <p:nvPr/>
        </p:nvSpPr>
        <p:spPr bwMode="auto">
          <a:xfrm>
            <a:off x="2403475" y="4446588"/>
            <a:ext cx="1588" cy="1619250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70" name="Freeform 16"/>
          <p:cNvSpPr>
            <a:spLocks noChangeArrowheads="1"/>
          </p:cNvSpPr>
          <p:nvPr/>
        </p:nvSpPr>
        <p:spPr bwMode="auto">
          <a:xfrm>
            <a:off x="1417638" y="3684588"/>
            <a:ext cx="463550" cy="754062"/>
          </a:xfrm>
          <a:custGeom>
            <a:avLst/>
            <a:gdLst>
              <a:gd name="T0" fmla="*/ 2147483647 w 133"/>
              <a:gd name="T1" fmla="*/ 2147483647 h 787"/>
              <a:gd name="T2" fmla="*/ 2147483647 w 133"/>
              <a:gd name="T3" fmla="*/ 0 h 787"/>
              <a:gd name="T4" fmla="*/ 0 w 133"/>
              <a:gd name="T5" fmla="*/ 0 h 7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3" h="787">
                <a:moveTo>
                  <a:pt x="133" y="787"/>
                </a:moveTo>
                <a:lnTo>
                  <a:pt x="132" y="0"/>
                </a:lnTo>
                <a:lnTo>
                  <a:pt x="0" y="0"/>
                </a:lnTo>
              </a:path>
            </a:pathLst>
          </a:custGeom>
          <a:noFill/>
          <a:ln w="23876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71" name="Freeform 17"/>
          <p:cNvSpPr>
            <a:spLocks/>
          </p:cNvSpPr>
          <p:nvPr/>
        </p:nvSpPr>
        <p:spPr bwMode="auto">
          <a:xfrm>
            <a:off x="1011238" y="1922463"/>
            <a:ext cx="1870075" cy="668337"/>
          </a:xfrm>
          <a:custGeom>
            <a:avLst/>
            <a:gdLst>
              <a:gd name="T0" fmla="*/ 2147483647 w 2341"/>
              <a:gd name="T1" fmla="*/ 2147483647 h 421"/>
              <a:gd name="T2" fmla="*/ 0 w 2341"/>
              <a:gd name="T3" fmla="*/ 2147483647 h 421"/>
              <a:gd name="T4" fmla="*/ 2147483647 w 2341"/>
              <a:gd name="T5" fmla="*/ 2147483647 h 421"/>
              <a:gd name="T6" fmla="*/ 2147483647 w 2341"/>
              <a:gd name="T7" fmla="*/ 2147483647 h 421"/>
              <a:gd name="T8" fmla="*/ 2147483647 w 2341"/>
              <a:gd name="T9" fmla="*/ 2147483647 h 421"/>
              <a:gd name="T10" fmla="*/ 2147483647 w 2341"/>
              <a:gd name="T11" fmla="*/ 0 h 421"/>
              <a:gd name="T12" fmla="*/ 2147483647 w 2341"/>
              <a:gd name="T13" fmla="*/ 2147483647 h 421"/>
              <a:gd name="T14" fmla="*/ 2147483647 w 2341"/>
              <a:gd name="T15" fmla="*/ 2147483647 h 421"/>
              <a:gd name="T16" fmla="*/ 2147483647 w 2341"/>
              <a:gd name="T17" fmla="*/ 2147483647 h 421"/>
              <a:gd name="T18" fmla="*/ 2147483647 w 2341"/>
              <a:gd name="T19" fmla="*/ 2147483647 h 4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1" h="421">
                <a:moveTo>
                  <a:pt x="2" y="421"/>
                </a:moveTo>
                <a:lnTo>
                  <a:pt x="0" y="144"/>
                </a:lnTo>
                <a:lnTo>
                  <a:pt x="831" y="134"/>
                </a:lnTo>
                <a:lnTo>
                  <a:pt x="923" y="10"/>
                </a:lnTo>
                <a:lnTo>
                  <a:pt x="984" y="227"/>
                </a:lnTo>
                <a:lnTo>
                  <a:pt x="1089" y="0"/>
                </a:lnTo>
                <a:lnTo>
                  <a:pt x="1150" y="205"/>
                </a:lnTo>
                <a:lnTo>
                  <a:pt x="1242" y="144"/>
                </a:lnTo>
                <a:lnTo>
                  <a:pt x="2341" y="149"/>
                </a:lnTo>
                <a:lnTo>
                  <a:pt x="2341" y="261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72" name="Freeform 18"/>
          <p:cNvSpPr>
            <a:spLocks/>
          </p:cNvSpPr>
          <p:nvPr/>
        </p:nvSpPr>
        <p:spPr bwMode="auto">
          <a:xfrm>
            <a:off x="4719638" y="2127250"/>
            <a:ext cx="698500" cy="927100"/>
          </a:xfrm>
          <a:custGeom>
            <a:avLst/>
            <a:gdLst>
              <a:gd name="T0" fmla="*/ 2147483647 w 440"/>
              <a:gd name="T1" fmla="*/ 0 h 584"/>
              <a:gd name="T2" fmla="*/ 0 w 440"/>
              <a:gd name="T3" fmla="*/ 2147483647 h 584"/>
              <a:gd name="T4" fmla="*/ 0 w 440"/>
              <a:gd name="T5" fmla="*/ 2147483647 h 584"/>
              <a:gd name="T6" fmla="*/ 2147483647 w 440"/>
              <a:gd name="T7" fmla="*/ 2147483647 h 584"/>
              <a:gd name="T8" fmla="*/ 2147483647 w 440"/>
              <a:gd name="T9" fmla="*/ 0 h 5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0" h="584">
                <a:moveTo>
                  <a:pt x="440" y="0"/>
                </a:moveTo>
                <a:lnTo>
                  <a:pt x="0" y="146"/>
                </a:lnTo>
                <a:lnTo>
                  <a:pt x="0" y="438"/>
                </a:lnTo>
                <a:lnTo>
                  <a:pt x="440" y="584"/>
                </a:lnTo>
                <a:lnTo>
                  <a:pt x="440" y="0"/>
                </a:lnTo>
                <a:close/>
              </a:path>
            </a:pathLst>
          </a:custGeom>
          <a:solidFill>
            <a:srgbClr val="FFFFFF"/>
          </a:solidFill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73" name="Freeform 19"/>
          <p:cNvSpPr>
            <a:spLocks/>
          </p:cNvSpPr>
          <p:nvPr/>
        </p:nvSpPr>
        <p:spPr bwMode="auto">
          <a:xfrm>
            <a:off x="6602412" y="1895475"/>
            <a:ext cx="898526" cy="1387475"/>
          </a:xfrm>
          <a:custGeom>
            <a:avLst/>
            <a:gdLst>
              <a:gd name="T0" fmla="*/ 2147483647 w 729"/>
              <a:gd name="T1" fmla="*/ 0 h 874"/>
              <a:gd name="T2" fmla="*/ 0 w 729"/>
              <a:gd name="T3" fmla="*/ 2147483647 h 874"/>
              <a:gd name="T4" fmla="*/ 0 w 729"/>
              <a:gd name="T5" fmla="*/ 2147483647 h 874"/>
              <a:gd name="T6" fmla="*/ 2147483647 w 729"/>
              <a:gd name="T7" fmla="*/ 2147483647 h 874"/>
              <a:gd name="T8" fmla="*/ 2147483647 w 729"/>
              <a:gd name="T9" fmla="*/ 0 h 8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9" h="874">
                <a:moveTo>
                  <a:pt x="729" y="0"/>
                </a:moveTo>
                <a:lnTo>
                  <a:pt x="0" y="217"/>
                </a:lnTo>
                <a:lnTo>
                  <a:pt x="0" y="655"/>
                </a:lnTo>
                <a:lnTo>
                  <a:pt x="729" y="874"/>
                </a:lnTo>
                <a:lnTo>
                  <a:pt x="729" y="0"/>
                </a:lnTo>
                <a:close/>
              </a:path>
            </a:pathLst>
          </a:custGeom>
          <a:solidFill>
            <a:srgbClr val="FFFFFF"/>
          </a:solidFill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475" name="Line 22"/>
          <p:cNvSpPr>
            <a:spLocks noChangeShapeType="1"/>
          </p:cNvSpPr>
          <p:nvPr/>
        </p:nvSpPr>
        <p:spPr bwMode="auto">
          <a:xfrm>
            <a:off x="4211638" y="4292600"/>
            <a:ext cx="925512" cy="3175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948113" y="4144963"/>
            <a:ext cx="304800" cy="366712"/>
            <a:chOff x="3948113" y="4144963"/>
            <a:chExt cx="304800" cy="366712"/>
          </a:xfrm>
        </p:grpSpPr>
        <p:sp>
          <p:nvSpPr>
            <p:cNvPr id="19474" name="Oval 21"/>
            <p:cNvSpPr>
              <a:spLocks noChangeArrowheads="1"/>
            </p:cNvSpPr>
            <p:nvPr/>
          </p:nvSpPr>
          <p:spPr bwMode="auto">
            <a:xfrm>
              <a:off x="3951288" y="4144963"/>
              <a:ext cx="301625" cy="366712"/>
            </a:xfrm>
            <a:prstGeom prst="ellipse">
              <a:avLst/>
            </a:prstGeom>
            <a:solidFill>
              <a:srgbClr val="FFFFFF"/>
            </a:solidFill>
            <a:ln w="23813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6" name="Line 23"/>
            <p:cNvSpPr>
              <a:spLocks noChangeShapeType="1"/>
            </p:cNvSpPr>
            <p:nvPr/>
          </p:nvSpPr>
          <p:spPr bwMode="auto">
            <a:xfrm>
              <a:off x="3948113" y="4325938"/>
              <a:ext cx="3175" cy="3175"/>
            </a:xfrm>
            <a:prstGeom prst="line">
              <a:avLst/>
            </a:prstGeom>
            <a:noFill/>
            <a:ln w="23813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477" name="Freeform 24"/>
            <p:cNvSpPr>
              <a:spLocks/>
            </p:cNvSpPr>
            <p:nvPr/>
          </p:nvSpPr>
          <p:spPr bwMode="auto">
            <a:xfrm>
              <a:off x="3948113" y="4202113"/>
              <a:ext cx="254000" cy="250825"/>
            </a:xfrm>
            <a:custGeom>
              <a:avLst/>
              <a:gdLst>
                <a:gd name="T0" fmla="*/ 2147483647 w 160"/>
                <a:gd name="T1" fmla="*/ 0 h 158"/>
                <a:gd name="T2" fmla="*/ 0 w 160"/>
                <a:gd name="T3" fmla="*/ 2147483647 h 158"/>
                <a:gd name="T4" fmla="*/ 2147483647 w 160"/>
                <a:gd name="T5" fmla="*/ 2147483647 h 158"/>
                <a:gd name="T6" fmla="*/ 2147483647 w 160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0" h="158">
                  <a:moveTo>
                    <a:pt x="160" y="0"/>
                  </a:moveTo>
                  <a:lnTo>
                    <a:pt x="0" y="78"/>
                  </a:lnTo>
                  <a:lnTo>
                    <a:pt x="155" y="158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478" name="Line 25"/>
          <p:cNvSpPr>
            <a:spLocks noChangeShapeType="1"/>
          </p:cNvSpPr>
          <p:nvPr/>
        </p:nvSpPr>
        <p:spPr bwMode="auto">
          <a:xfrm>
            <a:off x="7500938" y="3290888"/>
            <a:ext cx="4762" cy="215900"/>
          </a:xfrm>
          <a:prstGeom prst="line">
            <a:avLst/>
          </a:prstGeom>
          <a:noFill/>
          <a:ln w="23813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0" name="Rectangle 27"/>
          <p:cNvSpPr>
            <a:spLocks noChangeArrowheads="1"/>
          </p:cNvSpPr>
          <p:nvPr/>
        </p:nvSpPr>
        <p:spPr bwMode="auto">
          <a:xfrm>
            <a:off x="620713" y="1431925"/>
            <a:ext cx="1154112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1" name="Rectangle 28"/>
          <p:cNvSpPr>
            <a:spLocks noChangeArrowheads="1"/>
          </p:cNvSpPr>
          <p:nvPr/>
        </p:nvSpPr>
        <p:spPr bwMode="auto">
          <a:xfrm>
            <a:off x="611188" y="1341438"/>
            <a:ext cx="1062037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2" name="Rectangle 29"/>
          <p:cNvSpPr>
            <a:spLocks noChangeArrowheads="1"/>
          </p:cNvSpPr>
          <p:nvPr/>
        </p:nvSpPr>
        <p:spPr bwMode="auto">
          <a:xfrm>
            <a:off x="620713" y="1439863"/>
            <a:ext cx="8255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10000"/>
                </a:solidFill>
                <a:latin typeface="OfficinaSans-Book"/>
              </a:rPr>
              <a:t>50 bar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483" name="Rectangle 30"/>
          <p:cNvSpPr>
            <a:spLocks noChangeArrowheads="1"/>
          </p:cNvSpPr>
          <p:nvPr/>
        </p:nvSpPr>
        <p:spPr bwMode="auto">
          <a:xfrm>
            <a:off x="611188" y="1773238"/>
            <a:ext cx="8064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10000"/>
                </a:solidFill>
                <a:latin typeface="OfficinaSans-Book"/>
              </a:rPr>
              <a:t>263°C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484" name="Rectangle 31"/>
          <p:cNvSpPr>
            <a:spLocks noChangeArrowheads="1"/>
          </p:cNvSpPr>
          <p:nvPr/>
        </p:nvSpPr>
        <p:spPr bwMode="auto">
          <a:xfrm>
            <a:off x="3403600" y="1431925"/>
            <a:ext cx="115411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5" name="Rectangle 32"/>
          <p:cNvSpPr>
            <a:spLocks noChangeArrowheads="1"/>
          </p:cNvSpPr>
          <p:nvPr/>
        </p:nvSpPr>
        <p:spPr bwMode="auto">
          <a:xfrm>
            <a:off x="3403600" y="1431925"/>
            <a:ext cx="106045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6" name="Rectangle 33"/>
          <p:cNvSpPr>
            <a:spLocks noChangeArrowheads="1"/>
          </p:cNvSpPr>
          <p:nvPr/>
        </p:nvSpPr>
        <p:spPr bwMode="auto">
          <a:xfrm>
            <a:off x="3403600" y="1439863"/>
            <a:ext cx="8255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00000"/>
                </a:solidFill>
                <a:latin typeface="OfficinaSans-Book"/>
              </a:rPr>
              <a:t>45 bar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487" name="Rectangle 34"/>
          <p:cNvSpPr>
            <a:spLocks noChangeArrowheads="1"/>
          </p:cNvSpPr>
          <p:nvPr/>
        </p:nvSpPr>
        <p:spPr bwMode="auto">
          <a:xfrm>
            <a:off x="3403600" y="1776413"/>
            <a:ext cx="8064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 dirty="0">
                <a:solidFill>
                  <a:srgbClr val="000000"/>
                </a:solidFill>
                <a:latin typeface="OfficinaSans-Book"/>
              </a:rPr>
              <a:t>450°C</a:t>
            </a:r>
            <a:endParaRPr kumimoji="0" lang="en-GB" altLang="ko-KR" sz="2400" dirty="0">
              <a:latin typeface="OfficinaSans-Book"/>
            </a:endParaRPr>
          </a:p>
        </p:txBody>
      </p:sp>
      <p:sp>
        <p:nvSpPr>
          <p:cNvPr id="19488" name="Rectangle 35"/>
          <p:cNvSpPr>
            <a:spLocks noChangeArrowheads="1"/>
          </p:cNvSpPr>
          <p:nvPr/>
        </p:nvSpPr>
        <p:spPr bwMode="auto">
          <a:xfrm>
            <a:off x="5019675" y="1196975"/>
            <a:ext cx="11588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89" name="Rectangle 36"/>
          <p:cNvSpPr>
            <a:spLocks noChangeArrowheads="1"/>
          </p:cNvSpPr>
          <p:nvPr/>
        </p:nvSpPr>
        <p:spPr bwMode="auto">
          <a:xfrm>
            <a:off x="4951413" y="1431925"/>
            <a:ext cx="917575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0" name="Rectangle 37"/>
          <p:cNvSpPr>
            <a:spLocks noChangeArrowheads="1"/>
          </p:cNvSpPr>
          <p:nvPr/>
        </p:nvSpPr>
        <p:spPr bwMode="auto">
          <a:xfrm>
            <a:off x="4951413" y="1436688"/>
            <a:ext cx="8255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00000"/>
                </a:solidFill>
                <a:latin typeface="OfficinaSans-Book"/>
              </a:rPr>
              <a:t>14 bar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491" name="Rectangle 38"/>
          <p:cNvSpPr>
            <a:spLocks noChangeArrowheads="1"/>
          </p:cNvSpPr>
          <p:nvPr/>
        </p:nvSpPr>
        <p:spPr bwMode="auto">
          <a:xfrm>
            <a:off x="4951413" y="1771650"/>
            <a:ext cx="8064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00000"/>
                </a:solidFill>
                <a:latin typeface="OfficinaSans-Book"/>
              </a:rPr>
              <a:t>190°C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492" name="Rectangle 39"/>
          <p:cNvSpPr>
            <a:spLocks noChangeArrowheads="1"/>
          </p:cNvSpPr>
          <p:nvPr/>
        </p:nvSpPr>
        <p:spPr bwMode="auto">
          <a:xfrm>
            <a:off x="6184900" y="1196975"/>
            <a:ext cx="1150938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3" name="Rectangle 40"/>
          <p:cNvSpPr>
            <a:spLocks noChangeArrowheads="1"/>
          </p:cNvSpPr>
          <p:nvPr/>
        </p:nvSpPr>
        <p:spPr bwMode="auto">
          <a:xfrm>
            <a:off x="5965825" y="1431925"/>
            <a:ext cx="86836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6" name="Rectangle 43"/>
          <p:cNvSpPr>
            <a:spLocks noChangeArrowheads="1"/>
          </p:cNvSpPr>
          <p:nvPr/>
        </p:nvSpPr>
        <p:spPr bwMode="auto">
          <a:xfrm>
            <a:off x="7624763" y="3054350"/>
            <a:ext cx="5445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7" name="Rectangle 44"/>
          <p:cNvSpPr>
            <a:spLocks noChangeArrowheads="1"/>
          </p:cNvSpPr>
          <p:nvPr/>
        </p:nvSpPr>
        <p:spPr bwMode="auto">
          <a:xfrm>
            <a:off x="5292725" y="2852738"/>
            <a:ext cx="647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8" name="Rectangle 45"/>
          <p:cNvSpPr>
            <a:spLocks noChangeArrowheads="1"/>
          </p:cNvSpPr>
          <p:nvPr/>
        </p:nvSpPr>
        <p:spPr bwMode="auto">
          <a:xfrm>
            <a:off x="5491163" y="2892425"/>
            <a:ext cx="3968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99" name="Freeform 48" descr="Brede diagonaal omhoog"/>
          <p:cNvSpPr>
            <a:spLocks/>
          </p:cNvSpPr>
          <p:nvPr/>
        </p:nvSpPr>
        <p:spPr bwMode="auto">
          <a:xfrm>
            <a:off x="541338" y="3179763"/>
            <a:ext cx="1157287" cy="579437"/>
          </a:xfrm>
          <a:custGeom>
            <a:avLst/>
            <a:gdLst>
              <a:gd name="T0" fmla="*/ 0 w 729"/>
              <a:gd name="T1" fmla="*/ 0 h 365"/>
              <a:gd name="T2" fmla="*/ 2147483647 w 729"/>
              <a:gd name="T3" fmla="*/ 2147483647 h 365"/>
              <a:gd name="T4" fmla="*/ 2147483647 w 729"/>
              <a:gd name="T5" fmla="*/ 2147483647 h 365"/>
              <a:gd name="T6" fmla="*/ 2147483647 w 729"/>
              <a:gd name="T7" fmla="*/ 2147483647 h 365"/>
              <a:gd name="T8" fmla="*/ 2147483647 w 729"/>
              <a:gd name="T9" fmla="*/ 2147483647 h 365"/>
              <a:gd name="T10" fmla="*/ 2147483647 w 729"/>
              <a:gd name="T11" fmla="*/ 2147483647 h 365"/>
              <a:gd name="T12" fmla="*/ 2147483647 w 729"/>
              <a:gd name="T13" fmla="*/ 2147483647 h 365"/>
              <a:gd name="T14" fmla="*/ 2147483647 w 729"/>
              <a:gd name="T15" fmla="*/ 2147483647 h 365"/>
              <a:gd name="T16" fmla="*/ 2147483647 w 729"/>
              <a:gd name="T17" fmla="*/ 2147483647 h 365"/>
              <a:gd name="T18" fmla="*/ 2147483647 w 729"/>
              <a:gd name="T19" fmla="*/ 2147483647 h 365"/>
              <a:gd name="T20" fmla="*/ 2147483647 w 729"/>
              <a:gd name="T21" fmla="*/ 2147483647 h 365"/>
              <a:gd name="T22" fmla="*/ 2147483647 w 729"/>
              <a:gd name="T23" fmla="*/ 2147483647 h 365"/>
              <a:gd name="T24" fmla="*/ 2147483647 w 729"/>
              <a:gd name="T25" fmla="*/ 2147483647 h 365"/>
              <a:gd name="T26" fmla="*/ 2147483647 w 729"/>
              <a:gd name="T27" fmla="*/ 2147483647 h 365"/>
              <a:gd name="T28" fmla="*/ 2147483647 w 729"/>
              <a:gd name="T29" fmla="*/ 2147483647 h 365"/>
              <a:gd name="T30" fmla="*/ 2147483647 w 729"/>
              <a:gd name="T31" fmla="*/ 2147483647 h 365"/>
              <a:gd name="T32" fmla="*/ 2147483647 w 729"/>
              <a:gd name="T33" fmla="*/ 2147483647 h 365"/>
              <a:gd name="T34" fmla="*/ 2147483647 w 729"/>
              <a:gd name="T35" fmla="*/ 2147483647 h 365"/>
              <a:gd name="T36" fmla="*/ 2147483647 w 729"/>
              <a:gd name="T37" fmla="*/ 2147483647 h 365"/>
              <a:gd name="T38" fmla="*/ 2147483647 w 729"/>
              <a:gd name="T39" fmla="*/ 2147483647 h 365"/>
              <a:gd name="T40" fmla="*/ 2147483647 w 729"/>
              <a:gd name="T41" fmla="*/ 2147483647 h 365"/>
              <a:gd name="T42" fmla="*/ 2147483647 w 729"/>
              <a:gd name="T43" fmla="*/ 2147483647 h 365"/>
              <a:gd name="T44" fmla="*/ 2147483647 w 729"/>
              <a:gd name="T45" fmla="*/ 2147483647 h 365"/>
              <a:gd name="T46" fmla="*/ 2147483647 w 729"/>
              <a:gd name="T47" fmla="*/ 2147483647 h 365"/>
              <a:gd name="T48" fmla="*/ 2147483647 w 729"/>
              <a:gd name="T49" fmla="*/ 2147483647 h 365"/>
              <a:gd name="T50" fmla="*/ 2147483647 w 729"/>
              <a:gd name="T51" fmla="*/ 2147483647 h 365"/>
              <a:gd name="T52" fmla="*/ 2147483647 w 729"/>
              <a:gd name="T53" fmla="*/ 2147483647 h 365"/>
              <a:gd name="T54" fmla="*/ 2147483647 w 729"/>
              <a:gd name="T55" fmla="*/ 2147483647 h 365"/>
              <a:gd name="T56" fmla="*/ 2147483647 w 729"/>
              <a:gd name="T57" fmla="*/ 2147483647 h 365"/>
              <a:gd name="T58" fmla="*/ 2147483647 w 729"/>
              <a:gd name="T59" fmla="*/ 2147483647 h 365"/>
              <a:gd name="T60" fmla="*/ 2147483647 w 729"/>
              <a:gd name="T61" fmla="*/ 2147483647 h 365"/>
              <a:gd name="T62" fmla="*/ 2147483647 w 729"/>
              <a:gd name="T63" fmla="*/ 2147483647 h 365"/>
              <a:gd name="T64" fmla="*/ 2147483647 w 729"/>
              <a:gd name="T65" fmla="*/ 0 h 365"/>
              <a:gd name="T66" fmla="*/ 2147483647 w 729"/>
              <a:gd name="T67" fmla="*/ 2147483647 h 365"/>
              <a:gd name="T68" fmla="*/ 2147483647 w 729"/>
              <a:gd name="T69" fmla="*/ 2147483647 h 365"/>
              <a:gd name="T70" fmla="*/ 2147483647 w 729"/>
              <a:gd name="T71" fmla="*/ 2147483647 h 365"/>
              <a:gd name="T72" fmla="*/ 2147483647 w 729"/>
              <a:gd name="T73" fmla="*/ 2147483647 h 365"/>
              <a:gd name="T74" fmla="*/ 2147483647 w 729"/>
              <a:gd name="T75" fmla="*/ 2147483647 h 365"/>
              <a:gd name="T76" fmla="*/ 2147483647 w 729"/>
              <a:gd name="T77" fmla="*/ 2147483647 h 365"/>
              <a:gd name="T78" fmla="*/ 2147483647 w 729"/>
              <a:gd name="T79" fmla="*/ 2147483647 h 365"/>
              <a:gd name="T80" fmla="*/ 0 w 729"/>
              <a:gd name="T81" fmla="*/ 0 h 36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29" h="365">
                <a:moveTo>
                  <a:pt x="0" y="0"/>
                </a:moveTo>
                <a:lnTo>
                  <a:pt x="3" y="36"/>
                </a:lnTo>
                <a:lnTo>
                  <a:pt x="8" y="73"/>
                </a:lnTo>
                <a:lnTo>
                  <a:pt x="17" y="110"/>
                </a:lnTo>
                <a:lnTo>
                  <a:pt x="29" y="141"/>
                </a:lnTo>
                <a:lnTo>
                  <a:pt x="44" y="175"/>
                </a:lnTo>
                <a:lnTo>
                  <a:pt x="63" y="204"/>
                </a:lnTo>
                <a:lnTo>
                  <a:pt x="83" y="234"/>
                </a:lnTo>
                <a:lnTo>
                  <a:pt x="107" y="258"/>
                </a:lnTo>
                <a:lnTo>
                  <a:pt x="134" y="282"/>
                </a:lnTo>
                <a:lnTo>
                  <a:pt x="161" y="302"/>
                </a:lnTo>
                <a:lnTo>
                  <a:pt x="190" y="321"/>
                </a:lnTo>
                <a:lnTo>
                  <a:pt x="224" y="336"/>
                </a:lnTo>
                <a:lnTo>
                  <a:pt x="255" y="348"/>
                </a:lnTo>
                <a:lnTo>
                  <a:pt x="292" y="358"/>
                </a:lnTo>
                <a:lnTo>
                  <a:pt x="328" y="363"/>
                </a:lnTo>
                <a:lnTo>
                  <a:pt x="365" y="365"/>
                </a:lnTo>
                <a:lnTo>
                  <a:pt x="401" y="363"/>
                </a:lnTo>
                <a:lnTo>
                  <a:pt x="438" y="358"/>
                </a:lnTo>
                <a:lnTo>
                  <a:pt x="474" y="348"/>
                </a:lnTo>
                <a:lnTo>
                  <a:pt x="506" y="336"/>
                </a:lnTo>
                <a:lnTo>
                  <a:pt x="540" y="321"/>
                </a:lnTo>
                <a:lnTo>
                  <a:pt x="569" y="302"/>
                </a:lnTo>
                <a:lnTo>
                  <a:pt x="598" y="282"/>
                </a:lnTo>
                <a:lnTo>
                  <a:pt x="623" y="258"/>
                </a:lnTo>
                <a:lnTo>
                  <a:pt x="647" y="234"/>
                </a:lnTo>
                <a:lnTo>
                  <a:pt x="666" y="204"/>
                </a:lnTo>
                <a:lnTo>
                  <a:pt x="686" y="175"/>
                </a:lnTo>
                <a:lnTo>
                  <a:pt x="700" y="141"/>
                </a:lnTo>
                <a:lnTo>
                  <a:pt x="712" y="110"/>
                </a:lnTo>
                <a:lnTo>
                  <a:pt x="722" y="73"/>
                </a:lnTo>
                <a:lnTo>
                  <a:pt x="727" y="36"/>
                </a:lnTo>
                <a:lnTo>
                  <a:pt x="729" y="0"/>
                </a:lnTo>
                <a:lnTo>
                  <a:pt x="640" y="19"/>
                </a:lnTo>
                <a:lnTo>
                  <a:pt x="550" y="34"/>
                </a:lnTo>
                <a:lnTo>
                  <a:pt x="457" y="44"/>
                </a:lnTo>
                <a:lnTo>
                  <a:pt x="365" y="46"/>
                </a:lnTo>
                <a:lnTo>
                  <a:pt x="272" y="44"/>
                </a:lnTo>
                <a:lnTo>
                  <a:pt x="180" y="34"/>
                </a:lnTo>
                <a:lnTo>
                  <a:pt x="90" y="19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rgbClr val="00000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00" name="Freeform 49"/>
          <p:cNvSpPr>
            <a:spLocks/>
          </p:cNvSpPr>
          <p:nvPr/>
        </p:nvSpPr>
        <p:spPr bwMode="auto">
          <a:xfrm>
            <a:off x="541338" y="3179763"/>
            <a:ext cx="1157287" cy="579437"/>
          </a:xfrm>
          <a:custGeom>
            <a:avLst/>
            <a:gdLst>
              <a:gd name="T0" fmla="*/ 0 w 729"/>
              <a:gd name="T1" fmla="*/ 0 h 365"/>
              <a:gd name="T2" fmla="*/ 2147483647 w 729"/>
              <a:gd name="T3" fmla="*/ 2147483647 h 365"/>
              <a:gd name="T4" fmla="*/ 2147483647 w 729"/>
              <a:gd name="T5" fmla="*/ 2147483647 h 365"/>
              <a:gd name="T6" fmla="*/ 2147483647 w 729"/>
              <a:gd name="T7" fmla="*/ 2147483647 h 365"/>
              <a:gd name="T8" fmla="*/ 2147483647 w 729"/>
              <a:gd name="T9" fmla="*/ 2147483647 h 365"/>
              <a:gd name="T10" fmla="*/ 2147483647 w 729"/>
              <a:gd name="T11" fmla="*/ 2147483647 h 365"/>
              <a:gd name="T12" fmla="*/ 2147483647 w 729"/>
              <a:gd name="T13" fmla="*/ 2147483647 h 365"/>
              <a:gd name="T14" fmla="*/ 2147483647 w 729"/>
              <a:gd name="T15" fmla="*/ 2147483647 h 365"/>
              <a:gd name="T16" fmla="*/ 2147483647 w 729"/>
              <a:gd name="T17" fmla="*/ 2147483647 h 365"/>
              <a:gd name="T18" fmla="*/ 2147483647 w 729"/>
              <a:gd name="T19" fmla="*/ 2147483647 h 365"/>
              <a:gd name="T20" fmla="*/ 2147483647 w 729"/>
              <a:gd name="T21" fmla="*/ 2147483647 h 365"/>
              <a:gd name="T22" fmla="*/ 2147483647 w 729"/>
              <a:gd name="T23" fmla="*/ 2147483647 h 365"/>
              <a:gd name="T24" fmla="*/ 2147483647 w 729"/>
              <a:gd name="T25" fmla="*/ 2147483647 h 365"/>
              <a:gd name="T26" fmla="*/ 2147483647 w 729"/>
              <a:gd name="T27" fmla="*/ 2147483647 h 365"/>
              <a:gd name="T28" fmla="*/ 2147483647 w 729"/>
              <a:gd name="T29" fmla="*/ 2147483647 h 365"/>
              <a:gd name="T30" fmla="*/ 2147483647 w 729"/>
              <a:gd name="T31" fmla="*/ 2147483647 h 365"/>
              <a:gd name="T32" fmla="*/ 2147483647 w 729"/>
              <a:gd name="T33" fmla="*/ 2147483647 h 365"/>
              <a:gd name="T34" fmla="*/ 2147483647 w 729"/>
              <a:gd name="T35" fmla="*/ 2147483647 h 365"/>
              <a:gd name="T36" fmla="*/ 2147483647 w 729"/>
              <a:gd name="T37" fmla="*/ 2147483647 h 365"/>
              <a:gd name="T38" fmla="*/ 2147483647 w 729"/>
              <a:gd name="T39" fmla="*/ 2147483647 h 365"/>
              <a:gd name="T40" fmla="*/ 2147483647 w 729"/>
              <a:gd name="T41" fmla="*/ 2147483647 h 365"/>
              <a:gd name="T42" fmla="*/ 2147483647 w 729"/>
              <a:gd name="T43" fmla="*/ 2147483647 h 365"/>
              <a:gd name="T44" fmla="*/ 2147483647 w 729"/>
              <a:gd name="T45" fmla="*/ 2147483647 h 365"/>
              <a:gd name="T46" fmla="*/ 2147483647 w 729"/>
              <a:gd name="T47" fmla="*/ 2147483647 h 365"/>
              <a:gd name="T48" fmla="*/ 2147483647 w 729"/>
              <a:gd name="T49" fmla="*/ 2147483647 h 365"/>
              <a:gd name="T50" fmla="*/ 2147483647 w 729"/>
              <a:gd name="T51" fmla="*/ 2147483647 h 365"/>
              <a:gd name="T52" fmla="*/ 2147483647 w 729"/>
              <a:gd name="T53" fmla="*/ 2147483647 h 365"/>
              <a:gd name="T54" fmla="*/ 2147483647 w 729"/>
              <a:gd name="T55" fmla="*/ 2147483647 h 365"/>
              <a:gd name="T56" fmla="*/ 2147483647 w 729"/>
              <a:gd name="T57" fmla="*/ 2147483647 h 365"/>
              <a:gd name="T58" fmla="*/ 2147483647 w 729"/>
              <a:gd name="T59" fmla="*/ 2147483647 h 365"/>
              <a:gd name="T60" fmla="*/ 2147483647 w 729"/>
              <a:gd name="T61" fmla="*/ 2147483647 h 365"/>
              <a:gd name="T62" fmla="*/ 2147483647 w 729"/>
              <a:gd name="T63" fmla="*/ 2147483647 h 365"/>
              <a:gd name="T64" fmla="*/ 2147483647 w 729"/>
              <a:gd name="T65" fmla="*/ 0 h 365"/>
              <a:gd name="T66" fmla="*/ 2147483647 w 729"/>
              <a:gd name="T67" fmla="*/ 2147483647 h 365"/>
              <a:gd name="T68" fmla="*/ 2147483647 w 729"/>
              <a:gd name="T69" fmla="*/ 2147483647 h 365"/>
              <a:gd name="T70" fmla="*/ 2147483647 w 729"/>
              <a:gd name="T71" fmla="*/ 2147483647 h 365"/>
              <a:gd name="T72" fmla="*/ 2147483647 w 729"/>
              <a:gd name="T73" fmla="*/ 2147483647 h 365"/>
              <a:gd name="T74" fmla="*/ 2147483647 w 729"/>
              <a:gd name="T75" fmla="*/ 2147483647 h 365"/>
              <a:gd name="T76" fmla="*/ 2147483647 w 729"/>
              <a:gd name="T77" fmla="*/ 2147483647 h 365"/>
              <a:gd name="T78" fmla="*/ 2147483647 w 729"/>
              <a:gd name="T79" fmla="*/ 2147483647 h 365"/>
              <a:gd name="T80" fmla="*/ 0 w 729"/>
              <a:gd name="T81" fmla="*/ 0 h 36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29" h="365">
                <a:moveTo>
                  <a:pt x="0" y="0"/>
                </a:moveTo>
                <a:lnTo>
                  <a:pt x="3" y="36"/>
                </a:lnTo>
                <a:lnTo>
                  <a:pt x="8" y="73"/>
                </a:lnTo>
                <a:lnTo>
                  <a:pt x="17" y="110"/>
                </a:lnTo>
                <a:lnTo>
                  <a:pt x="29" y="141"/>
                </a:lnTo>
                <a:lnTo>
                  <a:pt x="44" y="175"/>
                </a:lnTo>
                <a:lnTo>
                  <a:pt x="63" y="204"/>
                </a:lnTo>
                <a:lnTo>
                  <a:pt x="83" y="234"/>
                </a:lnTo>
                <a:lnTo>
                  <a:pt x="107" y="258"/>
                </a:lnTo>
                <a:lnTo>
                  <a:pt x="134" y="282"/>
                </a:lnTo>
                <a:lnTo>
                  <a:pt x="161" y="302"/>
                </a:lnTo>
                <a:lnTo>
                  <a:pt x="190" y="321"/>
                </a:lnTo>
                <a:lnTo>
                  <a:pt x="224" y="336"/>
                </a:lnTo>
                <a:lnTo>
                  <a:pt x="255" y="348"/>
                </a:lnTo>
                <a:lnTo>
                  <a:pt x="292" y="358"/>
                </a:lnTo>
                <a:lnTo>
                  <a:pt x="328" y="363"/>
                </a:lnTo>
                <a:lnTo>
                  <a:pt x="365" y="365"/>
                </a:lnTo>
                <a:lnTo>
                  <a:pt x="401" y="363"/>
                </a:lnTo>
                <a:lnTo>
                  <a:pt x="438" y="358"/>
                </a:lnTo>
                <a:lnTo>
                  <a:pt x="474" y="348"/>
                </a:lnTo>
                <a:lnTo>
                  <a:pt x="506" y="336"/>
                </a:lnTo>
                <a:lnTo>
                  <a:pt x="540" y="321"/>
                </a:lnTo>
                <a:lnTo>
                  <a:pt x="569" y="302"/>
                </a:lnTo>
                <a:lnTo>
                  <a:pt x="598" y="282"/>
                </a:lnTo>
                <a:lnTo>
                  <a:pt x="623" y="258"/>
                </a:lnTo>
                <a:lnTo>
                  <a:pt x="647" y="234"/>
                </a:lnTo>
                <a:lnTo>
                  <a:pt x="666" y="204"/>
                </a:lnTo>
                <a:lnTo>
                  <a:pt x="686" y="175"/>
                </a:lnTo>
                <a:lnTo>
                  <a:pt x="700" y="141"/>
                </a:lnTo>
                <a:lnTo>
                  <a:pt x="712" y="110"/>
                </a:lnTo>
                <a:lnTo>
                  <a:pt x="722" y="73"/>
                </a:lnTo>
                <a:lnTo>
                  <a:pt x="727" y="36"/>
                </a:lnTo>
                <a:lnTo>
                  <a:pt x="729" y="0"/>
                </a:lnTo>
                <a:lnTo>
                  <a:pt x="640" y="19"/>
                </a:lnTo>
                <a:lnTo>
                  <a:pt x="550" y="34"/>
                </a:lnTo>
                <a:lnTo>
                  <a:pt x="457" y="44"/>
                </a:lnTo>
                <a:lnTo>
                  <a:pt x="365" y="46"/>
                </a:lnTo>
                <a:lnTo>
                  <a:pt x="272" y="44"/>
                </a:lnTo>
                <a:lnTo>
                  <a:pt x="180" y="34"/>
                </a:lnTo>
                <a:lnTo>
                  <a:pt x="90" y="19"/>
                </a:lnTo>
                <a:lnTo>
                  <a:pt x="0" y="0"/>
                </a:lnTo>
                <a:close/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01" name="Rectangle 50"/>
          <p:cNvSpPr>
            <a:spLocks noChangeArrowheads="1"/>
          </p:cNvSpPr>
          <p:nvPr/>
        </p:nvSpPr>
        <p:spPr bwMode="auto">
          <a:xfrm>
            <a:off x="2335213" y="1493838"/>
            <a:ext cx="8016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02" name="Rectangle 51"/>
          <p:cNvSpPr>
            <a:spLocks noChangeArrowheads="1"/>
          </p:cNvSpPr>
          <p:nvPr/>
        </p:nvSpPr>
        <p:spPr bwMode="auto">
          <a:xfrm>
            <a:off x="1686292" y="1601028"/>
            <a:ext cx="175368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US" altLang="ko-KR" sz="2300" dirty="0" smtClean="0">
                <a:solidFill>
                  <a:srgbClr val="000000"/>
                </a:solidFill>
                <a:latin typeface="OfficinaSans-Book"/>
              </a:rPr>
              <a:t>Super heater</a:t>
            </a:r>
            <a:endParaRPr kumimoji="0" lang="en-GB" sz="2400" dirty="0">
              <a:latin typeface="OfficinaSans-Book"/>
            </a:endParaRPr>
          </a:p>
        </p:txBody>
      </p:sp>
      <p:sp>
        <p:nvSpPr>
          <p:cNvPr id="19503" name="Rectangle 52"/>
          <p:cNvSpPr>
            <a:spLocks noChangeArrowheads="1"/>
          </p:cNvSpPr>
          <p:nvPr/>
        </p:nvSpPr>
        <p:spPr bwMode="auto">
          <a:xfrm>
            <a:off x="7505700" y="1339850"/>
            <a:ext cx="1160463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04" name="Rectangle 53"/>
          <p:cNvSpPr>
            <a:spLocks noChangeArrowheads="1"/>
          </p:cNvSpPr>
          <p:nvPr/>
        </p:nvSpPr>
        <p:spPr bwMode="auto">
          <a:xfrm>
            <a:off x="7505700" y="1343025"/>
            <a:ext cx="9064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00000"/>
                </a:solidFill>
                <a:latin typeface="OfficinaSans-Book"/>
              </a:rPr>
              <a:t>0.1 bar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505" name="Rectangle 54"/>
          <p:cNvSpPr>
            <a:spLocks noChangeArrowheads="1"/>
          </p:cNvSpPr>
          <p:nvPr/>
        </p:nvSpPr>
        <p:spPr bwMode="auto">
          <a:xfrm>
            <a:off x="7505700" y="1674813"/>
            <a:ext cx="6445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>
                <a:solidFill>
                  <a:srgbClr val="000000"/>
                </a:solidFill>
                <a:latin typeface="OfficinaSans-Book"/>
              </a:rPr>
              <a:t>45°C</a:t>
            </a:r>
            <a:endParaRPr kumimoji="0" lang="en-GB" altLang="ko-KR" sz="2400">
              <a:latin typeface="OfficinaSans-Book"/>
            </a:endParaRPr>
          </a:p>
        </p:txBody>
      </p:sp>
      <p:sp>
        <p:nvSpPr>
          <p:cNvPr id="19506" name="Rectangle 55"/>
          <p:cNvSpPr>
            <a:spLocks noChangeArrowheads="1"/>
          </p:cNvSpPr>
          <p:nvPr/>
        </p:nvSpPr>
        <p:spPr bwMode="auto">
          <a:xfrm>
            <a:off x="5219700" y="4797425"/>
            <a:ext cx="14058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US" altLang="ko-KR" sz="2400" dirty="0" err="1" smtClean="0">
                <a:latin typeface="OfficinaSans-Book"/>
              </a:rPr>
              <a:t>Deaerator</a:t>
            </a:r>
            <a:endParaRPr kumimoji="0" lang="ko-KR" altLang="en-US" sz="2400" dirty="0">
              <a:latin typeface="OfficinaSans-Book"/>
            </a:endParaRPr>
          </a:p>
        </p:txBody>
      </p:sp>
      <p:sp>
        <p:nvSpPr>
          <p:cNvPr id="19507" name="Line 56"/>
          <p:cNvSpPr>
            <a:spLocks noChangeShapeType="1"/>
          </p:cNvSpPr>
          <p:nvPr/>
        </p:nvSpPr>
        <p:spPr bwMode="auto">
          <a:xfrm>
            <a:off x="4427538" y="2565400"/>
            <a:ext cx="3673475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508" name="Text Box 57"/>
          <p:cNvSpPr txBox="1">
            <a:spLocks noChangeArrowheads="1"/>
          </p:cNvSpPr>
          <p:nvPr/>
        </p:nvSpPr>
        <p:spPr bwMode="auto">
          <a:xfrm>
            <a:off x="8080375" y="2330450"/>
            <a:ext cx="853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dirty="0" smtClean="0"/>
              <a:t>Power</a:t>
            </a:r>
            <a:endParaRPr lang="ko-KR" altLang="en-US" dirty="0"/>
          </a:p>
        </p:txBody>
      </p:sp>
      <p:sp>
        <p:nvSpPr>
          <p:cNvPr id="19509" name="Freeform 58"/>
          <p:cNvSpPr>
            <a:spLocks/>
          </p:cNvSpPr>
          <p:nvPr/>
        </p:nvSpPr>
        <p:spPr bwMode="auto">
          <a:xfrm flipV="1">
            <a:off x="2627313" y="3933825"/>
            <a:ext cx="930275" cy="431800"/>
          </a:xfrm>
          <a:custGeom>
            <a:avLst/>
            <a:gdLst>
              <a:gd name="T0" fmla="*/ 0 w 586"/>
              <a:gd name="T1" fmla="*/ 2147483647 h 669"/>
              <a:gd name="T2" fmla="*/ 0 w 586"/>
              <a:gd name="T3" fmla="*/ 2147483647 h 669"/>
              <a:gd name="T4" fmla="*/ 2147483647 w 586"/>
              <a:gd name="T5" fmla="*/ 2147483647 h 669"/>
              <a:gd name="T6" fmla="*/ 2147483647 w 586"/>
              <a:gd name="T7" fmla="*/ 2147483647 h 669"/>
              <a:gd name="T8" fmla="*/ 2147483647 w 586"/>
              <a:gd name="T9" fmla="*/ 2147483647 h 669"/>
              <a:gd name="T10" fmla="*/ 2147483647 w 586"/>
              <a:gd name="T11" fmla="*/ 2147483647 h 669"/>
              <a:gd name="T12" fmla="*/ 2147483647 w 586"/>
              <a:gd name="T13" fmla="*/ 0 h 6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6" h="669">
                <a:moveTo>
                  <a:pt x="0" y="75"/>
                </a:moveTo>
                <a:lnTo>
                  <a:pt x="0" y="645"/>
                </a:lnTo>
                <a:lnTo>
                  <a:pt x="160" y="348"/>
                </a:lnTo>
                <a:lnTo>
                  <a:pt x="282" y="669"/>
                </a:lnTo>
                <a:lnTo>
                  <a:pt x="442" y="355"/>
                </a:lnTo>
                <a:lnTo>
                  <a:pt x="586" y="608"/>
                </a:lnTo>
                <a:lnTo>
                  <a:pt x="586" y="0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10" name="Line 59"/>
          <p:cNvSpPr>
            <a:spLocks noChangeShapeType="1"/>
          </p:cNvSpPr>
          <p:nvPr/>
        </p:nvSpPr>
        <p:spPr bwMode="auto">
          <a:xfrm>
            <a:off x="3563938" y="4365625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511" name="Text Box 60"/>
          <p:cNvSpPr txBox="1">
            <a:spLocks noChangeArrowheads="1"/>
          </p:cNvSpPr>
          <p:nvPr/>
        </p:nvSpPr>
        <p:spPr bwMode="auto">
          <a:xfrm>
            <a:off x="2555875" y="4076700"/>
            <a:ext cx="151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dirty="0" smtClean="0"/>
              <a:t>ECO</a:t>
            </a:r>
            <a:endParaRPr lang="ko-KR" altLang="en-US" sz="2400" dirty="0"/>
          </a:p>
        </p:txBody>
      </p:sp>
      <p:sp>
        <p:nvSpPr>
          <p:cNvPr id="19512" name="Rectangle 61"/>
          <p:cNvSpPr>
            <a:spLocks noChangeArrowheads="1"/>
          </p:cNvSpPr>
          <p:nvPr/>
        </p:nvSpPr>
        <p:spPr bwMode="auto">
          <a:xfrm>
            <a:off x="4211638" y="3573463"/>
            <a:ext cx="8064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15913" indent="-315913" defTabSz="841375" eaLnBrk="0" latinLnBrk="0" hangingPunct="0"/>
            <a:r>
              <a:rPr kumimoji="0" lang="en-GB" altLang="ko-KR" sz="2300" dirty="0">
                <a:solidFill>
                  <a:srgbClr val="010000"/>
                </a:solidFill>
                <a:latin typeface="OfficinaSans-Book"/>
              </a:rPr>
              <a:t>143°C</a:t>
            </a:r>
            <a:endParaRPr kumimoji="0" lang="en-GB" altLang="ko-KR" sz="2400" dirty="0">
              <a:latin typeface="OfficinaSans-Book"/>
            </a:endParaRPr>
          </a:p>
        </p:txBody>
      </p:sp>
      <p:sp>
        <p:nvSpPr>
          <p:cNvPr id="19513" name="Freeform 63"/>
          <p:cNvSpPr>
            <a:spLocks/>
          </p:cNvSpPr>
          <p:nvPr/>
        </p:nvSpPr>
        <p:spPr bwMode="auto">
          <a:xfrm rot="5400000">
            <a:off x="7446169" y="3723482"/>
            <a:ext cx="930275" cy="1062037"/>
          </a:xfrm>
          <a:custGeom>
            <a:avLst/>
            <a:gdLst>
              <a:gd name="T0" fmla="*/ 0 w 586"/>
              <a:gd name="T1" fmla="*/ 2147483647 h 669"/>
              <a:gd name="T2" fmla="*/ 0 w 586"/>
              <a:gd name="T3" fmla="*/ 2147483647 h 669"/>
              <a:gd name="T4" fmla="*/ 2147483647 w 586"/>
              <a:gd name="T5" fmla="*/ 2147483647 h 669"/>
              <a:gd name="T6" fmla="*/ 2147483647 w 586"/>
              <a:gd name="T7" fmla="*/ 2147483647 h 669"/>
              <a:gd name="T8" fmla="*/ 2147483647 w 586"/>
              <a:gd name="T9" fmla="*/ 2147483647 h 669"/>
              <a:gd name="T10" fmla="*/ 2147483647 w 586"/>
              <a:gd name="T11" fmla="*/ 2147483647 h 669"/>
              <a:gd name="T12" fmla="*/ 2147483647 w 586"/>
              <a:gd name="T13" fmla="*/ 0 h 66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6" h="669">
                <a:moveTo>
                  <a:pt x="0" y="75"/>
                </a:moveTo>
                <a:lnTo>
                  <a:pt x="0" y="645"/>
                </a:lnTo>
                <a:lnTo>
                  <a:pt x="160" y="348"/>
                </a:lnTo>
                <a:lnTo>
                  <a:pt x="282" y="669"/>
                </a:lnTo>
                <a:lnTo>
                  <a:pt x="442" y="355"/>
                </a:lnTo>
                <a:lnTo>
                  <a:pt x="586" y="608"/>
                </a:lnTo>
                <a:lnTo>
                  <a:pt x="586" y="0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14" name="Line 64"/>
          <p:cNvSpPr>
            <a:spLocks noChangeShapeType="1"/>
          </p:cNvSpPr>
          <p:nvPr/>
        </p:nvSpPr>
        <p:spPr bwMode="auto">
          <a:xfrm flipH="1" flipV="1">
            <a:off x="6443662" y="4221163"/>
            <a:ext cx="784695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515" name="Text Box 65"/>
          <p:cNvSpPr txBox="1">
            <a:spLocks noChangeArrowheads="1"/>
          </p:cNvSpPr>
          <p:nvPr/>
        </p:nvSpPr>
        <p:spPr bwMode="auto">
          <a:xfrm>
            <a:off x="7092950" y="4868863"/>
            <a:ext cx="17475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dirty="0" smtClean="0"/>
              <a:t>Condenser</a:t>
            </a:r>
            <a:endParaRPr lang="ko-KR" altLang="en-US" sz="2400" dirty="0"/>
          </a:p>
        </p:txBody>
      </p:sp>
      <p:sp>
        <p:nvSpPr>
          <p:cNvPr id="19516" name="Text Box 66"/>
          <p:cNvSpPr txBox="1">
            <a:spLocks noChangeArrowheads="1"/>
          </p:cNvSpPr>
          <p:nvPr/>
        </p:nvSpPr>
        <p:spPr bwMode="auto">
          <a:xfrm>
            <a:off x="639768" y="2678411"/>
            <a:ext cx="950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2400" dirty="0" smtClean="0"/>
              <a:t>Drum</a:t>
            </a:r>
            <a:endParaRPr lang="ko-KR" altLang="en-US" sz="2400" dirty="0"/>
          </a:p>
        </p:txBody>
      </p:sp>
      <p:sp>
        <p:nvSpPr>
          <p:cNvPr id="19517" name="자유형 1"/>
          <p:cNvSpPr>
            <a:spLocks/>
          </p:cNvSpPr>
          <p:nvPr/>
        </p:nvSpPr>
        <p:spPr bwMode="auto">
          <a:xfrm>
            <a:off x="1695450" y="3284538"/>
            <a:ext cx="931863" cy="1065212"/>
          </a:xfrm>
          <a:custGeom>
            <a:avLst/>
            <a:gdLst>
              <a:gd name="T0" fmla="*/ 929239 w 932155"/>
              <a:gd name="T1" fmla="*/ 1064240 h 1065320"/>
              <a:gd name="T2" fmla="*/ 353997 w 932155"/>
              <a:gd name="T3" fmla="*/ 1046505 h 1065320"/>
              <a:gd name="T4" fmla="*/ 362844 w 932155"/>
              <a:gd name="T5" fmla="*/ 8868 h 1065320"/>
              <a:gd name="T6" fmla="*/ 0 w 932155"/>
              <a:gd name="T7" fmla="*/ 0 h 1065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32155" h="1065320">
                <a:moveTo>
                  <a:pt x="932155" y="1065320"/>
                </a:moveTo>
                <a:lnTo>
                  <a:pt x="355107" y="1047565"/>
                </a:lnTo>
                <a:lnTo>
                  <a:pt x="363984" y="8878"/>
                </a:lnTo>
                <a:lnTo>
                  <a:pt x="0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cxnSp>
        <p:nvCxnSpPr>
          <p:cNvPr id="19518" name="직선 화살표 연결선 3"/>
          <p:cNvCxnSpPr>
            <a:cxnSpLocks noChangeShapeType="1"/>
          </p:cNvCxnSpPr>
          <p:nvPr/>
        </p:nvCxnSpPr>
        <p:spPr bwMode="auto">
          <a:xfrm>
            <a:off x="5418138" y="3082925"/>
            <a:ext cx="0" cy="73501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3548348" y="511044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Pump</a:t>
            </a:r>
            <a:endParaRPr lang="ko-KR" altLang="en-US" dirty="0"/>
          </a:p>
        </p:txBody>
      </p:sp>
      <p:grpSp>
        <p:nvGrpSpPr>
          <p:cNvPr id="63" name="그룹 62"/>
          <p:cNvGrpSpPr/>
          <p:nvPr/>
        </p:nvGrpSpPr>
        <p:grpSpPr>
          <a:xfrm>
            <a:off x="7380288" y="3314192"/>
            <a:ext cx="304800" cy="366712"/>
            <a:chOff x="3948113" y="4144963"/>
            <a:chExt cx="304800" cy="366712"/>
          </a:xfrm>
        </p:grpSpPr>
        <p:sp>
          <p:nvSpPr>
            <p:cNvPr id="64" name="Oval 21"/>
            <p:cNvSpPr>
              <a:spLocks noChangeArrowheads="1"/>
            </p:cNvSpPr>
            <p:nvPr/>
          </p:nvSpPr>
          <p:spPr bwMode="auto">
            <a:xfrm>
              <a:off x="3951288" y="4144963"/>
              <a:ext cx="301625" cy="366712"/>
            </a:xfrm>
            <a:prstGeom prst="ellipse">
              <a:avLst/>
            </a:prstGeom>
            <a:solidFill>
              <a:srgbClr val="FFFFFF"/>
            </a:solidFill>
            <a:ln w="23813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>
              <a:off x="3948113" y="4325938"/>
              <a:ext cx="3175" cy="3175"/>
            </a:xfrm>
            <a:prstGeom prst="line">
              <a:avLst/>
            </a:prstGeom>
            <a:noFill/>
            <a:ln w="23813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Freeform 24"/>
            <p:cNvSpPr>
              <a:spLocks/>
            </p:cNvSpPr>
            <p:nvPr/>
          </p:nvSpPr>
          <p:spPr bwMode="auto">
            <a:xfrm>
              <a:off x="3948113" y="4202113"/>
              <a:ext cx="254000" cy="250825"/>
            </a:xfrm>
            <a:custGeom>
              <a:avLst/>
              <a:gdLst>
                <a:gd name="T0" fmla="*/ 2147483647 w 160"/>
                <a:gd name="T1" fmla="*/ 0 h 158"/>
                <a:gd name="T2" fmla="*/ 0 w 160"/>
                <a:gd name="T3" fmla="*/ 2147483647 h 158"/>
                <a:gd name="T4" fmla="*/ 2147483647 w 160"/>
                <a:gd name="T5" fmla="*/ 2147483647 h 158"/>
                <a:gd name="T6" fmla="*/ 2147483647 w 160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0" h="158">
                  <a:moveTo>
                    <a:pt x="160" y="0"/>
                  </a:moveTo>
                  <a:lnTo>
                    <a:pt x="0" y="78"/>
                  </a:lnTo>
                  <a:lnTo>
                    <a:pt x="155" y="158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689050" y="4037807"/>
            <a:ext cx="304800" cy="366712"/>
            <a:chOff x="3948113" y="4144963"/>
            <a:chExt cx="304800" cy="366712"/>
          </a:xfrm>
        </p:grpSpPr>
        <p:sp>
          <p:nvSpPr>
            <p:cNvPr id="68" name="Oval 21"/>
            <p:cNvSpPr>
              <a:spLocks noChangeArrowheads="1"/>
            </p:cNvSpPr>
            <p:nvPr/>
          </p:nvSpPr>
          <p:spPr bwMode="auto">
            <a:xfrm>
              <a:off x="3951288" y="4144963"/>
              <a:ext cx="301625" cy="366712"/>
            </a:xfrm>
            <a:prstGeom prst="ellipse">
              <a:avLst/>
            </a:prstGeom>
            <a:solidFill>
              <a:srgbClr val="FFFFFF"/>
            </a:solidFill>
            <a:ln w="23813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Line 23"/>
            <p:cNvSpPr>
              <a:spLocks noChangeShapeType="1"/>
            </p:cNvSpPr>
            <p:nvPr/>
          </p:nvSpPr>
          <p:spPr bwMode="auto">
            <a:xfrm>
              <a:off x="3948113" y="4325938"/>
              <a:ext cx="3175" cy="3175"/>
            </a:xfrm>
            <a:prstGeom prst="line">
              <a:avLst/>
            </a:prstGeom>
            <a:noFill/>
            <a:ln w="23813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3948113" y="4202113"/>
              <a:ext cx="254000" cy="250825"/>
            </a:xfrm>
            <a:custGeom>
              <a:avLst/>
              <a:gdLst>
                <a:gd name="T0" fmla="*/ 2147483647 w 160"/>
                <a:gd name="T1" fmla="*/ 0 h 158"/>
                <a:gd name="T2" fmla="*/ 0 w 160"/>
                <a:gd name="T3" fmla="*/ 2147483647 h 158"/>
                <a:gd name="T4" fmla="*/ 2147483647 w 160"/>
                <a:gd name="T5" fmla="*/ 2147483647 h 158"/>
                <a:gd name="T6" fmla="*/ 2147483647 w 160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0" h="158">
                  <a:moveTo>
                    <a:pt x="160" y="0"/>
                  </a:moveTo>
                  <a:lnTo>
                    <a:pt x="0" y="78"/>
                  </a:lnTo>
                  <a:lnTo>
                    <a:pt x="155" y="158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71" name="직선 화살표 연결선 3"/>
          <p:cNvCxnSpPr>
            <a:cxnSpLocks noChangeShapeType="1"/>
          </p:cNvCxnSpPr>
          <p:nvPr/>
        </p:nvCxnSpPr>
        <p:spPr bwMode="auto">
          <a:xfrm>
            <a:off x="7500938" y="3021012"/>
            <a:ext cx="0" cy="73501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Freeform 17"/>
          <p:cNvSpPr>
            <a:spLocks/>
          </p:cNvSpPr>
          <p:nvPr/>
        </p:nvSpPr>
        <p:spPr bwMode="auto">
          <a:xfrm flipH="1">
            <a:off x="2894380" y="1933575"/>
            <a:ext cx="1870075" cy="668337"/>
          </a:xfrm>
          <a:custGeom>
            <a:avLst/>
            <a:gdLst>
              <a:gd name="T0" fmla="*/ 2147483647 w 2341"/>
              <a:gd name="T1" fmla="*/ 2147483647 h 421"/>
              <a:gd name="T2" fmla="*/ 0 w 2341"/>
              <a:gd name="T3" fmla="*/ 2147483647 h 421"/>
              <a:gd name="T4" fmla="*/ 2147483647 w 2341"/>
              <a:gd name="T5" fmla="*/ 2147483647 h 421"/>
              <a:gd name="T6" fmla="*/ 2147483647 w 2341"/>
              <a:gd name="T7" fmla="*/ 2147483647 h 421"/>
              <a:gd name="T8" fmla="*/ 2147483647 w 2341"/>
              <a:gd name="T9" fmla="*/ 2147483647 h 421"/>
              <a:gd name="T10" fmla="*/ 2147483647 w 2341"/>
              <a:gd name="T11" fmla="*/ 0 h 421"/>
              <a:gd name="T12" fmla="*/ 2147483647 w 2341"/>
              <a:gd name="T13" fmla="*/ 2147483647 h 421"/>
              <a:gd name="T14" fmla="*/ 2147483647 w 2341"/>
              <a:gd name="T15" fmla="*/ 2147483647 h 421"/>
              <a:gd name="T16" fmla="*/ 2147483647 w 2341"/>
              <a:gd name="T17" fmla="*/ 2147483647 h 421"/>
              <a:gd name="T18" fmla="*/ 2147483647 w 2341"/>
              <a:gd name="T19" fmla="*/ 2147483647 h 4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1" h="421">
                <a:moveTo>
                  <a:pt x="2" y="421"/>
                </a:moveTo>
                <a:lnTo>
                  <a:pt x="0" y="144"/>
                </a:lnTo>
                <a:lnTo>
                  <a:pt x="831" y="134"/>
                </a:lnTo>
                <a:lnTo>
                  <a:pt x="923" y="10"/>
                </a:lnTo>
                <a:lnTo>
                  <a:pt x="984" y="227"/>
                </a:lnTo>
                <a:lnTo>
                  <a:pt x="1089" y="0"/>
                </a:lnTo>
                <a:lnTo>
                  <a:pt x="1150" y="205"/>
                </a:lnTo>
                <a:lnTo>
                  <a:pt x="1242" y="144"/>
                </a:lnTo>
                <a:lnTo>
                  <a:pt x="2341" y="149"/>
                </a:lnTo>
                <a:lnTo>
                  <a:pt x="2341" y="261"/>
                </a:lnTo>
              </a:path>
            </a:pathLst>
          </a:custGeom>
          <a:noFill/>
          <a:ln w="23813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68466" y="2487394"/>
            <a:ext cx="145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De-super heater</a:t>
            </a:r>
            <a:endParaRPr lang="ko-KR" altLang="en-US" dirty="0"/>
          </a:p>
        </p:txBody>
      </p:sp>
      <p:cxnSp>
        <p:nvCxnSpPr>
          <p:cNvPr id="8" name="꺾인 연결선 7"/>
          <p:cNvCxnSpPr/>
          <p:nvPr/>
        </p:nvCxnSpPr>
        <p:spPr bwMode="auto">
          <a:xfrm rot="16200000" flipV="1">
            <a:off x="2326482" y="2885282"/>
            <a:ext cx="2035175" cy="925512"/>
          </a:xfrm>
          <a:prstGeom prst="bentConnector3">
            <a:avLst>
              <a:gd name="adj1" fmla="val 88882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01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condenser pump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820" t="-458" r="-609" b="458"/>
          <a:stretch/>
        </p:blipFill>
        <p:spPr>
          <a:xfrm>
            <a:off x="1691680" y="2185987"/>
            <a:ext cx="5472608" cy="41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96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De-aerator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124744"/>
            <a:ext cx="3218085" cy="55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4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 Water Pressure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Pump discharge pressure &gt; Tube pressure drop + margin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82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 water pump &amp; Heater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666875"/>
            <a:ext cx="49434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75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77072"/>
            <a:ext cx="2844056" cy="213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 water pump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𝑝𝑢𝑚𝑝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∆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𝐹𝑊𝑉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𝐸𝐶𝑂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𝐷𝑅𝑈𝑀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𝑆𝐻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𝑠𝑡𝑒𝑎𝑚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r>
                  <a:rPr lang="en-US" altLang="ko-KR" sz="2800" dirty="0"/>
                  <a:t>Where,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𝑝𝑢𝑚𝑝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800" dirty="0"/>
                  <a:t>; pump discharge pressure [bar]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𝐹𝑊𝑉</m:t>
                        </m:r>
                      </m:sub>
                    </m:sSub>
                  </m:oMath>
                </a14:m>
                <a:r>
                  <a:rPr lang="en-US" altLang="ko-KR" sz="2800" dirty="0"/>
                  <a:t>; Feed water valve pressure drop including pipeline pressure drop [bar]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𝐸𝐶𝑂</m:t>
                        </m:r>
                      </m:sub>
                    </m:sSub>
                  </m:oMath>
                </a14:m>
                <a:r>
                  <a:rPr lang="en-US" altLang="ko-KR" sz="2800" dirty="0"/>
                  <a:t>; Economizer pressure drop including pipeline pressure drop [bar]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𝐷𝑅𝑈𝑀</m:t>
                        </m:r>
                      </m:sub>
                    </m:sSub>
                  </m:oMath>
                </a14:m>
                <a:r>
                  <a:rPr lang="en-US" altLang="ko-KR" sz="2800" dirty="0"/>
                  <a:t>; Drum pressure drop [bar]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𝑆𝐻</m:t>
                        </m:r>
                      </m:sub>
                    </m:sSub>
                  </m:oMath>
                </a14:m>
                <a:r>
                  <a:rPr lang="en-US" altLang="ko-KR" sz="2800" dirty="0"/>
                  <a:t>; Super heater pressure drop [bar]</a:t>
                </a:r>
                <a:endParaRPr lang="ko-KR" altLang="ko-KR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𝑠𝑡𝑒𝑎𝑚</m:t>
                        </m:r>
                      </m:sub>
                    </m:sSub>
                  </m:oMath>
                </a14:m>
                <a:r>
                  <a:rPr lang="en-US" altLang="ko-KR" sz="2800" dirty="0"/>
                  <a:t>; Discharge pressure of steam</a:t>
                </a:r>
                <a:endParaRPr lang="ko-KR" altLang="ko-KR" sz="2800" dirty="0"/>
              </a:p>
              <a:p>
                <a:pPr marL="0" indent="0">
                  <a:buNone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b="-2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1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Water/Stem line pressure drop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latin typeface="+mn-ea"/>
                  </a:rPr>
                  <a:t>𝐿𝑖𝑛𝑒 𝑝𝑟𝑒𝑠𝑠𝑢𝑟𝑒 𝑑𝑟𝑜𝑝</a:t>
                </a:r>
                <a:r>
                  <a:rPr lang="en-US" altLang="ko-KR" dirty="0"/>
                  <a:t>;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b="1" dirty="0" smtClean="0"/>
              </a:p>
              <a:p>
                <a:pPr lvl="1"/>
                <a:r>
                  <a:rPr lang="en-US" altLang="ko-KR" b="1" dirty="0" smtClean="0"/>
                  <a:t>f; Darcy friction factor</a:t>
                </a:r>
              </a:p>
              <a:p>
                <a:r>
                  <a:rPr lang="en-US" altLang="ko-KR" b="1" dirty="0" smtClean="0">
                    <a:latin typeface="+mn-ea"/>
                  </a:rPr>
                  <a:t>Local pressure drop</a:t>
                </a:r>
                <a:r>
                  <a:rPr lang="en-US" altLang="ko-KR" b="1" dirty="0" smtClean="0"/>
                  <a:t>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b="1" dirty="0" smtClean="0"/>
              </a:p>
              <a:p>
                <a:pPr lvl="1"/>
                <a:r>
                  <a:rPr lang="en-US" altLang="ko-KR" b="1" dirty="0" smtClean="0"/>
                  <a:t>K; loss coefficient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608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Friction coefficient (f)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Laminar flow (Re≤2100)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=64/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sz="2800" dirty="0" smtClean="0"/>
                  <a:t>Boundary flow (2100</a:t>
                </a:r>
                <a:r>
                  <a:rPr lang="en-US" altLang="ko-KR" sz="2800" dirty="0"/>
                  <a:t> </a:t>
                </a:r>
                <a:r>
                  <a:rPr lang="en-US" altLang="ko-KR" sz="2800" dirty="0" smtClean="0"/>
                  <a:t>≤ Re ≤ 3500din/k)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=0.0025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sz="2800" dirty="0" smtClean="0"/>
                  <a:t>Turbulent flow (von Karman </a:t>
                </a:r>
                <a:r>
                  <a:rPr lang="en-US" altLang="ko-KR" sz="2800" dirty="0" err="1" smtClean="0"/>
                  <a:t>eqn</a:t>
                </a:r>
                <a:r>
                  <a:rPr lang="en-US" altLang="ko-KR" sz="2800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0.0055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1+(20000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675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700213"/>
                <a:ext cx="7128791" cy="4525962"/>
              </a:xfrm>
            </p:spPr>
            <p:txBody>
              <a:bodyPr/>
              <a:lstStyle/>
              <a:p>
                <a:r>
                  <a:rPr lang="en-US" altLang="ko-KR" dirty="0" smtClean="0"/>
                  <a:t>Expansion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Contraction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700213"/>
                <a:ext cx="7128791" cy="4525962"/>
              </a:xfrm>
              <a:blipFill rotWithShape="0">
                <a:blip r:embed="rId2"/>
                <a:stretch>
                  <a:fillRect l="-941" t="-1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Loss coefficient (K)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3867491" y="3284984"/>
            <a:ext cx="1673556" cy="504056"/>
            <a:chOff x="3746335" y="3013769"/>
            <a:chExt cx="1673556" cy="504056"/>
          </a:xfrm>
        </p:grpSpPr>
        <p:grpSp>
          <p:nvGrpSpPr>
            <p:cNvPr id="11" name="그룹 10"/>
            <p:cNvGrpSpPr/>
            <p:nvPr/>
          </p:nvGrpSpPr>
          <p:grpSpPr>
            <a:xfrm flipH="1">
              <a:off x="4166636" y="3013769"/>
              <a:ext cx="792088" cy="504056"/>
              <a:chOff x="1187624" y="2708920"/>
              <a:chExt cx="792088" cy="504056"/>
            </a:xfrm>
            <a:noFill/>
          </p:grpSpPr>
          <p:sp>
            <p:nvSpPr>
              <p:cNvPr id="14" name="직사각형 13"/>
              <p:cNvSpPr/>
              <p:nvPr/>
            </p:nvSpPr>
            <p:spPr bwMode="auto">
              <a:xfrm>
                <a:off x="1403648" y="2708920"/>
                <a:ext cx="576064" cy="504056"/>
              </a:xfrm>
              <a:prstGeom prst="rect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1187624" y="2852936"/>
                <a:ext cx="216024" cy="216024"/>
              </a:xfrm>
              <a:prstGeom prst="rect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746335" y="3058388"/>
              <a:ext cx="46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A1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53097" y="305838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A2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67491" y="1763431"/>
            <a:ext cx="1673556" cy="504056"/>
            <a:chOff x="767323" y="2708920"/>
            <a:chExt cx="1673556" cy="504056"/>
          </a:xfrm>
        </p:grpSpPr>
        <p:grpSp>
          <p:nvGrpSpPr>
            <p:cNvPr id="17" name="그룹 16"/>
            <p:cNvGrpSpPr/>
            <p:nvPr/>
          </p:nvGrpSpPr>
          <p:grpSpPr>
            <a:xfrm>
              <a:off x="1187624" y="2708920"/>
              <a:ext cx="792088" cy="504056"/>
              <a:chOff x="1187624" y="2708920"/>
              <a:chExt cx="792088" cy="504056"/>
            </a:xfrm>
            <a:noFill/>
          </p:grpSpPr>
          <p:sp>
            <p:nvSpPr>
              <p:cNvPr id="20" name="직사각형 19"/>
              <p:cNvSpPr/>
              <p:nvPr/>
            </p:nvSpPr>
            <p:spPr bwMode="auto">
              <a:xfrm>
                <a:off x="1403648" y="2708920"/>
                <a:ext cx="576064" cy="504056"/>
              </a:xfrm>
              <a:prstGeom prst="rect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 bwMode="auto">
              <a:xfrm>
                <a:off x="1187624" y="2852936"/>
                <a:ext cx="216024" cy="216024"/>
              </a:xfrm>
              <a:prstGeom prst="rect">
                <a:avLst/>
              </a:prstGeom>
              <a:grp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67323" y="2753539"/>
              <a:ext cx="46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A1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74085" y="275353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452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Fuel composition</a:t>
            </a:r>
            <a:endParaRPr lang="ko-KR" altLang="en-US" sz="4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438569"/>
              </p:ext>
            </p:extLst>
          </p:nvPr>
        </p:nvGraphicFramePr>
        <p:xfrm>
          <a:off x="899592" y="908720"/>
          <a:ext cx="7704856" cy="535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Wt.</a:t>
                      </a:r>
                      <a:r>
                        <a:rPr lang="en-US" altLang="ko-KR" baseline="0" dirty="0" smtClean="0"/>
                        <a:t>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Kg-</a:t>
                      </a:r>
                      <a:r>
                        <a:rPr lang="en-US" altLang="ko-KR" dirty="0" err="1" smtClean="0"/>
                        <a:t>mol</a:t>
                      </a:r>
                      <a:r>
                        <a:rPr lang="en-US" altLang="ko-KR" dirty="0" smtClean="0"/>
                        <a:t>/kg-fuel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(⑩-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+mn-ea"/>
                        </a:rPr>
                        <a:t>⑫</a:t>
                      </a:r>
                      <a:r>
                        <a:rPr lang="en-US" altLang="ko-KR" dirty="0" smtClean="0"/>
                        <a:t>/80.062x56.08)③%=0.01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/58.06/100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MgO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⑪x③%=0.02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/40.312/100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CaSO4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+mn-ea"/>
                        </a:rPr>
                        <a:t>⑫</a:t>
                      </a:r>
                      <a:r>
                        <a:rPr lang="en-US" altLang="ko-KR" dirty="0" smtClean="0"/>
                        <a:t>/80.062*136.14x③%=0.01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CaO</a:t>
                      </a:r>
                      <a:r>
                        <a:rPr lang="en-US" altLang="ko-KR" dirty="0" smtClean="0"/>
                        <a:t>/80.062 + </a:t>
                      </a:r>
                      <a:r>
                        <a:rPr lang="en-US" altLang="ko-KR" dirty="0" err="1" smtClean="0"/>
                        <a:t>MgO</a:t>
                      </a:r>
                      <a:r>
                        <a:rPr lang="en-US" altLang="ko-KR" dirty="0" smtClean="0"/>
                        <a:t>/40.312</a:t>
                      </a:r>
                      <a:r>
                        <a:rPr lang="en-US" altLang="ko-KR" baseline="0" dirty="0" smtClean="0"/>
                        <a:t> – CaSO4/136.14)x44.0099 = </a:t>
                      </a:r>
                      <a:r>
                        <a:rPr lang="en-US" altLang="ko-KR" dirty="0" smtClean="0"/>
                        <a:t>0.02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⑤x(1-①%)-CO2/44.01x12.01=85.04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⑥x(1-①%)=3.62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⑦x(1-①%)=1.93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HCl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⑨x(1-①%)=0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⑧x(1-①%)-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+mn-ea"/>
                        </a:rPr>
                        <a:t>⑫</a:t>
                      </a:r>
                      <a:r>
                        <a:rPr lang="en-US" altLang="ko-KR" dirty="0" smtClean="0"/>
                        <a:t>x③%/80.062x32.064=5.34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H2O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①=0.56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Inert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③-CaO-MgO-CaSO4=1.07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100-</a:t>
                      </a:r>
                      <a:r>
                        <a:rPr lang="el-GR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Σ</a:t>
                      </a:r>
                      <a:r>
                        <a:rPr lang="en-US" altLang="ko-KR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above=</a:t>
                      </a:r>
                      <a:r>
                        <a:rPr lang="en-US" altLang="ko-KR" dirty="0" smtClean="0"/>
                        <a:t>2.39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Draft Calculation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4583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Draft resistance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i="1" dirty="0" smtClean="0">
                    <a:latin typeface="Cambria Math"/>
                    <a:ea typeface="Cambria Math"/>
                  </a:rPr>
                  <a:t>Air side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𝑑𝑖𝑠𝑡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𝑏𝑒𝑑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i="1" dirty="0" smtClean="0">
                    <a:latin typeface="Cambria Math"/>
                    <a:ea typeface="Cambria Math"/>
                  </a:rPr>
                  <a:t>Gas side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𝑐𝑦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𝑐𝑝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𝑠𝑑𝑟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𝑏𝑓</m:t>
                        </m:r>
                      </m:sub>
                    </m:sSub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0946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Distributor resistance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39952" y="1820539"/>
                <a:ext cx="1787925" cy="604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1820539"/>
                <a:ext cx="1787925" cy="6043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156176" y="1898391"/>
            <a:ext cx="99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[kg/m2]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91880" y="4859868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#1; K=0.5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91880" y="4232121"/>
            <a:ext cx="423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#2; K = 4xfx(L/D) = </a:t>
            </a:r>
            <a:r>
              <a:rPr lang="en-US" altLang="ko-KR" smtClean="0"/>
              <a:t>4 x 0.0032 x (</a:t>
            </a:r>
            <a:r>
              <a:rPr lang="en-US" altLang="ko-KR" dirty="0" smtClean="0"/>
              <a:t>L/D)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80" y="3604374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#3; K=1.65 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187624" y="2117524"/>
            <a:ext cx="1944216" cy="3285722"/>
            <a:chOff x="860827" y="2886707"/>
            <a:chExt cx="1944216" cy="3285722"/>
          </a:xfrm>
        </p:grpSpPr>
        <p:grpSp>
          <p:nvGrpSpPr>
            <p:cNvPr id="13" name="그룹 12"/>
            <p:cNvGrpSpPr/>
            <p:nvPr/>
          </p:nvGrpSpPr>
          <p:grpSpPr>
            <a:xfrm>
              <a:off x="1580907" y="2886707"/>
              <a:ext cx="1224136" cy="2448272"/>
              <a:chOff x="3635896" y="2780928"/>
              <a:chExt cx="1224136" cy="2448272"/>
            </a:xfrm>
          </p:grpSpPr>
          <p:sp>
            <p:nvSpPr>
              <p:cNvPr id="4" name="원통 3"/>
              <p:cNvSpPr/>
              <p:nvPr/>
            </p:nvSpPr>
            <p:spPr>
              <a:xfrm>
                <a:off x="3635896" y="2780928"/>
                <a:ext cx="1224136" cy="2448272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4139952" y="3501008"/>
                <a:ext cx="288032" cy="2880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022582" y="4859868"/>
                <a:ext cx="450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#1</a:t>
                </a:r>
                <a:endParaRPr lang="ko-KR" alt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22582" y="4160730"/>
                <a:ext cx="4507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#2</a:t>
                </a:r>
                <a:endParaRPr lang="ko-KR" alt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58586" y="3441829"/>
                <a:ext cx="4507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#3</a:t>
                </a:r>
                <a:endParaRPr lang="ko-KR" altLang="en-US" dirty="0"/>
              </a:p>
            </p:txBody>
          </p:sp>
        </p:grpSp>
        <p:sp>
          <p:nvSpPr>
            <p:cNvPr id="18" name="오른쪽 화살표 17"/>
            <p:cNvSpPr/>
            <p:nvPr/>
          </p:nvSpPr>
          <p:spPr>
            <a:xfrm rot="16200000">
              <a:off x="1774250" y="5245002"/>
              <a:ext cx="837450" cy="101740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10800000">
              <a:off x="860827" y="3455020"/>
              <a:ext cx="1224136" cy="572983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536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Draft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FD fan </a:t>
                </a:r>
                <a:r>
                  <a:rPr lang="en-US" altLang="ko-KR" dirty="0"/>
                  <a:t>&amp;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ID fan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𝐹𝐷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𝐼𝐷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&gt;∆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𝑑𝑢𝑐𝑡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/</m:t>
                          </m:r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𝐻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𝑑𝑖𝑠𝑡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𝑏𝑒𝑑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𝑐𝑦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𝑐𝑝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𝑏𝑓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2</a:t>
                </a:r>
                <a:r>
                  <a:rPr lang="en-US" altLang="ko-KR" baseline="30000" dirty="0" smtClean="0"/>
                  <a:t>nd</a:t>
                </a:r>
                <a:r>
                  <a:rPr lang="en-US" altLang="ko-KR" dirty="0" smtClean="0"/>
                  <a:t> air fan   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/>
                  </a:rPr>
                  <a:t> </a:t>
                </a:r>
                <a:r>
                  <a:rPr lang="en-US" altLang="ko-KR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𝑆𝐴</m:t>
                        </m:r>
                      </m:sub>
                    </m:sSub>
                  </m:oMath>
                </a14:m>
                <a:r>
                  <a:rPr lang="en-US" altLang="ko-KR" dirty="0"/>
                  <a:t>&gt;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𝑛𝑜𝑧𝑧𝑙𝑒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𝑐𝑜𝑚𝑏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Roots blower for loop seal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026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Cyclone</a:t>
            </a:r>
            <a:r>
              <a:rPr lang="ko-KR" altLang="en-US" dirty="0" smtClean="0"/>
              <a:t> </a:t>
            </a:r>
            <a:r>
              <a:rPr lang="en-US" altLang="ko-KR" dirty="0" smtClean="0"/>
              <a:t>pressure drop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00200"/>
                <a:ext cx="7660185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00200"/>
                <a:ext cx="7660185" cy="45259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1"/>
          <p:cNvGrpSpPr>
            <a:grpSpLocks/>
          </p:cNvGrpSpPr>
          <p:nvPr/>
        </p:nvGrpSpPr>
        <p:grpSpPr bwMode="auto">
          <a:xfrm>
            <a:off x="5220072" y="2060848"/>
            <a:ext cx="3580740" cy="3384476"/>
            <a:chOff x="1700278" y="1341438"/>
            <a:chExt cx="5059826" cy="467995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auto">
            <a:xfrm>
              <a:off x="3995738" y="2205038"/>
              <a:ext cx="0" cy="86360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6" name="Line 15"/>
            <p:cNvSpPr>
              <a:spLocks noChangeShapeType="1"/>
            </p:cNvSpPr>
            <p:nvPr/>
          </p:nvSpPr>
          <p:spPr bwMode="auto">
            <a:xfrm>
              <a:off x="3635375" y="4005263"/>
              <a:ext cx="504825" cy="11525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7" name="Line 16"/>
            <p:cNvSpPr>
              <a:spLocks noChangeShapeType="1"/>
            </p:cNvSpPr>
            <p:nvPr/>
          </p:nvSpPr>
          <p:spPr bwMode="auto">
            <a:xfrm flipH="1">
              <a:off x="4859338" y="5229225"/>
              <a:ext cx="1587" cy="7921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>
              <a:off x="4140200" y="5157788"/>
              <a:ext cx="0" cy="8636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9" name="Line 23"/>
            <p:cNvSpPr>
              <a:spLocks noChangeShapeType="1"/>
            </p:cNvSpPr>
            <p:nvPr/>
          </p:nvSpPr>
          <p:spPr bwMode="auto">
            <a:xfrm flipH="1">
              <a:off x="2339975" y="2060575"/>
              <a:ext cx="1152525" cy="3619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>
              <a:off x="3059832" y="2276475"/>
              <a:ext cx="935906" cy="57626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1" name="Line 41"/>
            <p:cNvSpPr>
              <a:spLocks noChangeShapeType="1"/>
            </p:cNvSpPr>
            <p:nvPr/>
          </p:nvSpPr>
          <p:spPr bwMode="auto">
            <a:xfrm flipH="1">
              <a:off x="3059831" y="3068638"/>
              <a:ext cx="939081" cy="647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2" name="AutoShape 42"/>
            <p:cNvSpPr>
              <a:spLocks noChangeArrowheads="1"/>
            </p:cNvSpPr>
            <p:nvPr/>
          </p:nvSpPr>
          <p:spPr bwMode="auto">
            <a:xfrm>
              <a:off x="4140200" y="1341438"/>
              <a:ext cx="720725" cy="863600"/>
            </a:xfrm>
            <a:prstGeom prst="can">
              <a:avLst>
                <a:gd name="adj" fmla="val 29956"/>
              </a:avLst>
            </a:prstGeom>
            <a:solidFill>
              <a:schemeClr val="accent1">
                <a:alpha val="10196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400"/>
            </a:p>
          </p:txBody>
        </p:sp>
        <p:sp>
          <p:nvSpPr>
            <p:cNvPr id="13" name="AutoShape 43"/>
            <p:cNvSpPr>
              <a:spLocks noChangeArrowheads="1"/>
            </p:cNvSpPr>
            <p:nvPr/>
          </p:nvSpPr>
          <p:spPr bwMode="auto">
            <a:xfrm>
              <a:off x="3500504" y="1915994"/>
              <a:ext cx="1871663" cy="1223962"/>
            </a:xfrm>
            <a:prstGeom prst="can">
              <a:avLst>
                <a:gd name="adj" fmla="val 30611"/>
              </a:avLst>
            </a:prstGeom>
            <a:solidFill>
              <a:schemeClr val="accent1">
                <a:alpha val="1098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ko-KR" altLang="ko-KR" sz="1400"/>
            </a:p>
          </p:txBody>
        </p:sp>
        <p:sp>
          <p:nvSpPr>
            <p:cNvPr id="14" name="Line 45"/>
            <p:cNvSpPr>
              <a:spLocks noChangeShapeType="1"/>
            </p:cNvSpPr>
            <p:nvPr/>
          </p:nvSpPr>
          <p:spPr bwMode="auto">
            <a:xfrm>
              <a:off x="3635375" y="3068638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 dirty="0"/>
            </a:p>
          </p:txBody>
        </p:sp>
        <p:sp>
          <p:nvSpPr>
            <p:cNvPr id="15" name="Line 46"/>
            <p:cNvSpPr>
              <a:spLocks noChangeShapeType="1"/>
            </p:cNvSpPr>
            <p:nvPr/>
          </p:nvSpPr>
          <p:spPr bwMode="auto">
            <a:xfrm flipH="1">
              <a:off x="4859338" y="3933825"/>
              <a:ext cx="504825" cy="1295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6" name="Line 47"/>
            <p:cNvSpPr>
              <a:spLocks noChangeShapeType="1"/>
            </p:cNvSpPr>
            <p:nvPr/>
          </p:nvSpPr>
          <p:spPr bwMode="auto">
            <a:xfrm>
              <a:off x="5364163" y="2997200"/>
              <a:ext cx="0" cy="9620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7" name="Line 56"/>
            <p:cNvSpPr>
              <a:spLocks noChangeShapeType="1"/>
            </p:cNvSpPr>
            <p:nvPr/>
          </p:nvSpPr>
          <p:spPr bwMode="auto">
            <a:xfrm>
              <a:off x="2339975" y="2420938"/>
              <a:ext cx="719857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8" name="Line 57"/>
            <p:cNvSpPr>
              <a:spLocks noChangeShapeType="1"/>
            </p:cNvSpPr>
            <p:nvPr/>
          </p:nvSpPr>
          <p:spPr bwMode="auto">
            <a:xfrm>
              <a:off x="3059832" y="2852738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19" name="Line 58"/>
            <p:cNvSpPr>
              <a:spLocks noChangeShapeType="1"/>
            </p:cNvSpPr>
            <p:nvPr/>
          </p:nvSpPr>
          <p:spPr bwMode="auto">
            <a:xfrm>
              <a:off x="2339975" y="3284538"/>
              <a:ext cx="719857" cy="431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20" name="Line 59"/>
            <p:cNvSpPr>
              <a:spLocks noChangeShapeType="1"/>
            </p:cNvSpPr>
            <p:nvPr/>
          </p:nvSpPr>
          <p:spPr bwMode="auto">
            <a:xfrm flipV="1">
              <a:off x="2339975" y="2420938"/>
              <a:ext cx="0" cy="863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21" name="Text Box 60"/>
            <p:cNvSpPr txBox="1">
              <a:spLocks noChangeArrowheads="1"/>
            </p:cNvSpPr>
            <p:nvPr/>
          </p:nvSpPr>
          <p:spPr bwMode="auto">
            <a:xfrm>
              <a:off x="2268537" y="3788992"/>
              <a:ext cx="677732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err="1" smtClean="0"/>
                <a:t>Ww</a:t>
              </a:r>
              <a:endParaRPr lang="en-US" altLang="ko-KR" sz="1400" dirty="0"/>
            </a:p>
          </p:txBody>
        </p:sp>
        <p:sp>
          <p:nvSpPr>
            <p:cNvPr id="22" name="Line 61"/>
            <p:cNvSpPr>
              <a:spLocks noChangeShapeType="1"/>
            </p:cNvSpPr>
            <p:nvPr/>
          </p:nvSpPr>
          <p:spPr bwMode="auto">
            <a:xfrm>
              <a:off x="2309142" y="3392488"/>
              <a:ext cx="678533" cy="399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23" name="Line 62"/>
            <p:cNvSpPr>
              <a:spLocks noChangeShapeType="1"/>
            </p:cNvSpPr>
            <p:nvPr/>
          </p:nvSpPr>
          <p:spPr bwMode="auto">
            <a:xfrm>
              <a:off x="2268538" y="2420938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24" name="Text Box 63"/>
            <p:cNvSpPr txBox="1">
              <a:spLocks noChangeArrowheads="1"/>
            </p:cNvSpPr>
            <p:nvPr/>
          </p:nvSpPr>
          <p:spPr bwMode="auto">
            <a:xfrm>
              <a:off x="1700278" y="2767810"/>
              <a:ext cx="671954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err="1" smtClean="0"/>
                <a:t>Hw</a:t>
              </a:r>
              <a:endParaRPr lang="en-US" altLang="ko-KR" sz="1400" dirty="0"/>
            </a:p>
          </p:txBody>
        </p:sp>
        <p:sp>
          <p:nvSpPr>
            <p:cNvPr id="25" name="Line 64"/>
            <p:cNvSpPr>
              <a:spLocks noChangeShapeType="1"/>
            </p:cNvSpPr>
            <p:nvPr/>
          </p:nvSpPr>
          <p:spPr bwMode="auto">
            <a:xfrm>
              <a:off x="3563938" y="2133600"/>
              <a:ext cx="0" cy="863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26" name="Text Box 66"/>
            <p:cNvSpPr txBox="1">
              <a:spLocks noChangeArrowheads="1"/>
            </p:cNvSpPr>
            <p:nvPr/>
          </p:nvSpPr>
          <p:spPr bwMode="auto">
            <a:xfrm>
              <a:off x="2987675" y="2133600"/>
              <a:ext cx="736628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/>
                <a:t>H</a:t>
              </a:r>
              <a:r>
                <a:rPr lang="en-US" altLang="ko-KR" sz="1400" dirty="0" smtClean="0"/>
                <a:t>c1</a:t>
              </a:r>
              <a:endParaRPr lang="en-US" altLang="ko-KR" sz="1400" dirty="0"/>
            </a:p>
          </p:txBody>
        </p:sp>
        <p:sp>
          <p:nvSpPr>
            <p:cNvPr id="27" name="Text Box 67"/>
            <p:cNvSpPr txBox="1">
              <a:spLocks noChangeArrowheads="1"/>
            </p:cNvSpPr>
            <p:nvPr/>
          </p:nvSpPr>
          <p:spPr bwMode="auto">
            <a:xfrm>
              <a:off x="3175653" y="2714625"/>
              <a:ext cx="777400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Wc1</a:t>
              </a:r>
              <a:endParaRPr lang="en-US" altLang="ko-KR" sz="1400" dirty="0"/>
            </a:p>
          </p:txBody>
        </p:sp>
        <p:sp>
          <p:nvSpPr>
            <p:cNvPr id="28" name="AutoShape 69"/>
            <p:cNvSpPr>
              <a:spLocks noChangeArrowheads="1"/>
            </p:cNvSpPr>
            <p:nvPr/>
          </p:nvSpPr>
          <p:spPr bwMode="auto">
            <a:xfrm>
              <a:off x="4140200" y="1989138"/>
              <a:ext cx="719138" cy="935037"/>
            </a:xfrm>
            <a:prstGeom prst="can">
              <a:avLst>
                <a:gd name="adj" fmla="val 32505"/>
              </a:avLst>
            </a:prstGeom>
            <a:solidFill>
              <a:schemeClr val="accent1">
                <a:alpha val="16078"/>
              </a:schemeClr>
            </a:solidFill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  <p:sp>
          <p:nvSpPr>
            <p:cNvPr id="29" name="Line 70"/>
            <p:cNvSpPr>
              <a:spLocks noChangeShapeType="1"/>
            </p:cNvSpPr>
            <p:nvPr/>
          </p:nvSpPr>
          <p:spPr bwMode="auto">
            <a:xfrm>
              <a:off x="5508625" y="2060575"/>
              <a:ext cx="0" cy="187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0" name="Text Box 71"/>
            <p:cNvSpPr txBox="1">
              <a:spLocks noChangeArrowheads="1"/>
            </p:cNvSpPr>
            <p:nvPr/>
          </p:nvSpPr>
          <p:spPr bwMode="auto">
            <a:xfrm rot="5400000">
              <a:off x="5377133" y="2706720"/>
              <a:ext cx="720834" cy="434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Hc2</a:t>
              </a:r>
              <a:endParaRPr lang="en-US" altLang="ko-KR" sz="1400" dirty="0"/>
            </a:p>
          </p:txBody>
        </p:sp>
        <p:sp>
          <p:nvSpPr>
            <p:cNvPr id="31" name="Line 72"/>
            <p:cNvSpPr>
              <a:spLocks noChangeShapeType="1"/>
            </p:cNvSpPr>
            <p:nvPr/>
          </p:nvSpPr>
          <p:spPr bwMode="auto">
            <a:xfrm>
              <a:off x="5508625" y="3933825"/>
              <a:ext cx="0" cy="12239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2" name="Text Box 73"/>
            <p:cNvSpPr txBox="1">
              <a:spLocks noChangeArrowheads="1"/>
            </p:cNvSpPr>
            <p:nvPr/>
          </p:nvSpPr>
          <p:spPr bwMode="auto">
            <a:xfrm rot="5400000">
              <a:off x="5406959" y="4335386"/>
              <a:ext cx="720834" cy="434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Hc3</a:t>
              </a:r>
              <a:endParaRPr lang="en-US" altLang="ko-KR" sz="1400" dirty="0"/>
            </a:p>
          </p:txBody>
        </p:sp>
        <p:sp>
          <p:nvSpPr>
            <p:cNvPr id="33" name="Line 74"/>
            <p:cNvSpPr>
              <a:spLocks noChangeShapeType="1"/>
            </p:cNvSpPr>
            <p:nvPr/>
          </p:nvSpPr>
          <p:spPr bwMode="auto">
            <a:xfrm>
              <a:off x="5364163" y="2060575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4" name="Line 75"/>
            <p:cNvSpPr>
              <a:spLocks noChangeShapeType="1"/>
            </p:cNvSpPr>
            <p:nvPr/>
          </p:nvSpPr>
          <p:spPr bwMode="auto">
            <a:xfrm>
              <a:off x="5364163" y="3933825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5" name="Line 77"/>
            <p:cNvSpPr>
              <a:spLocks noChangeShapeType="1"/>
            </p:cNvSpPr>
            <p:nvPr/>
          </p:nvSpPr>
          <p:spPr bwMode="auto">
            <a:xfrm>
              <a:off x="5364163" y="5157788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6" name="Line 78"/>
            <p:cNvSpPr>
              <a:spLocks noChangeShapeType="1"/>
            </p:cNvSpPr>
            <p:nvPr/>
          </p:nvSpPr>
          <p:spPr bwMode="auto">
            <a:xfrm>
              <a:off x="6011863" y="2060575"/>
              <a:ext cx="0" cy="3097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7" name="Line 79"/>
            <p:cNvSpPr>
              <a:spLocks noChangeShapeType="1"/>
            </p:cNvSpPr>
            <p:nvPr/>
          </p:nvSpPr>
          <p:spPr bwMode="auto">
            <a:xfrm>
              <a:off x="5867400" y="2060575"/>
              <a:ext cx="217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8" name="Line 80"/>
            <p:cNvSpPr>
              <a:spLocks noChangeShapeType="1"/>
            </p:cNvSpPr>
            <p:nvPr/>
          </p:nvSpPr>
          <p:spPr bwMode="auto">
            <a:xfrm>
              <a:off x="5867400" y="5157788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39" name="Text Box 81"/>
            <p:cNvSpPr txBox="1">
              <a:spLocks noChangeArrowheads="1"/>
            </p:cNvSpPr>
            <p:nvPr/>
          </p:nvSpPr>
          <p:spPr bwMode="auto">
            <a:xfrm>
              <a:off x="6064249" y="3290888"/>
              <a:ext cx="695855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/>
                <a:t>hc4</a:t>
              </a:r>
            </a:p>
          </p:txBody>
        </p:sp>
        <p:sp>
          <p:nvSpPr>
            <p:cNvPr id="40" name="Line 82"/>
            <p:cNvSpPr>
              <a:spLocks noChangeShapeType="1"/>
            </p:cNvSpPr>
            <p:nvPr/>
          </p:nvSpPr>
          <p:spPr bwMode="auto">
            <a:xfrm>
              <a:off x="4140200" y="5876925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41" name="Text Box 83"/>
            <p:cNvSpPr txBox="1">
              <a:spLocks noChangeArrowheads="1"/>
            </p:cNvSpPr>
            <p:nvPr/>
          </p:nvSpPr>
          <p:spPr bwMode="auto">
            <a:xfrm>
              <a:off x="4211637" y="5404922"/>
              <a:ext cx="734363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Dc3</a:t>
              </a:r>
              <a:endParaRPr lang="en-US" altLang="ko-KR" sz="1400" dirty="0"/>
            </a:p>
          </p:txBody>
        </p:sp>
        <p:sp>
          <p:nvSpPr>
            <p:cNvPr id="42" name="Line 84"/>
            <p:cNvSpPr>
              <a:spLocks noChangeShapeType="1"/>
            </p:cNvSpPr>
            <p:nvPr/>
          </p:nvSpPr>
          <p:spPr bwMode="auto">
            <a:xfrm>
              <a:off x="3635375" y="3573463"/>
              <a:ext cx="1728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43" name="Text Box 85"/>
            <p:cNvSpPr txBox="1">
              <a:spLocks noChangeArrowheads="1"/>
            </p:cNvSpPr>
            <p:nvPr/>
          </p:nvSpPr>
          <p:spPr bwMode="auto">
            <a:xfrm>
              <a:off x="3897181" y="3137336"/>
              <a:ext cx="734363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Dc1</a:t>
              </a:r>
              <a:endParaRPr lang="en-US" altLang="ko-KR" sz="1400" dirty="0"/>
            </a:p>
          </p:txBody>
        </p:sp>
        <p:sp>
          <p:nvSpPr>
            <p:cNvPr id="44" name="Line 87"/>
            <p:cNvSpPr>
              <a:spLocks noChangeShapeType="1"/>
            </p:cNvSpPr>
            <p:nvPr/>
          </p:nvSpPr>
          <p:spPr bwMode="auto">
            <a:xfrm>
              <a:off x="4140200" y="1844675"/>
              <a:ext cx="719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45" name="Text Box 89"/>
            <p:cNvSpPr txBox="1">
              <a:spLocks noChangeArrowheads="1"/>
            </p:cNvSpPr>
            <p:nvPr/>
          </p:nvSpPr>
          <p:spPr bwMode="auto">
            <a:xfrm>
              <a:off x="4199689" y="1465449"/>
              <a:ext cx="820362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Dc2</a:t>
              </a:r>
              <a:endParaRPr lang="en-US" altLang="ko-KR" sz="1400" dirty="0"/>
            </a:p>
          </p:txBody>
        </p:sp>
        <p:sp>
          <p:nvSpPr>
            <p:cNvPr id="46" name="Line 90"/>
            <p:cNvSpPr>
              <a:spLocks noChangeShapeType="1"/>
            </p:cNvSpPr>
            <p:nvPr/>
          </p:nvSpPr>
          <p:spPr bwMode="auto">
            <a:xfrm>
              <a:off x="4284663" y="2205038"/>
              <a:ext cx="0" cy="719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400"/>
            </a:p>
          </p:txBody>
        </p:sp>
        <p:sp>
          <p:nvSpPr>
            <p:cNvPr id="47" name="Text Box 91"/>
            <p:cNvSpPr txBox="1">
              <a:spLocks noChangeArrowheads="1"/>
            </p:cNvSpPr>
            <p:nvPr/>
          </p:nvSpPr>
          <p:spPr bwMode="auto">
            <a:xfrm>
              <a:off x="4264025" y="2354263"/>
              <a:ext cx="736628" cy="425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dirty="0" smtClean="0"/>
                <a:t>Hc5</a:t>
              </a:r>
              <a:endParaRPr lang="en-US" altLang="ko-KR" sz="1400" dirty="0"/>
            </a:p>
          </p:txBody>
        </p:sp>
        <p:sp>
          <p:nvSpPr>
            <p:cNvPr id="48" name="AutoShape 92"/>
            <p:cNvSpPr>
              <a:spLocks noChangeArrowheads="1"/>
            </p:cNvSpPr>
            <p:nvPr/>
          </p:nvSpPr>
          <p:spPr bwMode="auto">
            <a:xfrm>
              <a:off x="4211638" y="1844675"/>
              <a:ext cx="114300" cy="114300"/>
            </a:xfrm>
            <a:prstGeom prst="flowChartSummingJunction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97199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/>
                  <a:t>Where</a:t>
                </a:r>
                <a:r>
                  <a:rPr lang="en-US" altLang="ko-KR" dirty="0" smtClean="0"/>
                  <a:t>,</a:t>
                </a:r>
              </a:p>
              <a:p>
                <a:pPr marL="0" indent="0">
                  <a:buNone/>
                </a:pPr>
                <a:r>
                  <a:rPr lang="en-US" altLang="ko-KR" dirty="0" smtClean="0"/>
                  <a:t>	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; design margin for cyclone ~1.2</a:t>
                </a:r>
                <a:endParaRPr lang="ko-KR" altLang="ko-KR" dirty="0"/>
              </a:p>
              <a:p>
                <a:pPr marL="0" lvl="1" indent="0">
                  <a:buNone/>
                </a:pPr>
                <a:r>
                  <a:rPr lang="en-US" altLang="ko-K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ko-KR" dirty="0"/>
                  <a:t>; Number of inlet velocity </a:t>
                </a:r>
                <a:r>
                  <a:rPr lang="en-US" altLang="ko-KR" dirty="0" smtClean="0"/>
                  <a:t>head</a:t>
                </a:r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2800" dirty="0"/>
                  <a:t>, Empirical friction factor for inlet ~0.65</a:t>
                </a:r>
                <a:endParaRPr lang="ko-KR" altLang="ko-KR" sz="2800" dirty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ko-KR" sz="2800" dirty="0"/>
                  <a:t>; Number of inlet velocity head, </a:t>
                </a:r>
                <a:endParaRPr lang="en-US" altLang="ko-KR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18×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h𝑐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1×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𝑤𝑐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ko-KR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2800" dirty="0"/>
                  <a:t>; Empirical friction factor for outlet ~0.6</a:t>
                </a:r>
                <a:endParaRPr lang="ko-KR" altLang="ko-KR" sz="2800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887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511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72" y="620689"/>
            <a:ext cx="2450028" cy="186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Draft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340768"/>
                <a:ext cx="8229600" cy="452596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 smtClean="0"/>
                  <a:t>FD fan </a:t>
                </a:r>
                <a:r>
                  <a:rPr lang="ko-KR" altLang="en-US" dirty="0" smtClean="0"/>
                  <a:t>및 </a:t>
                </a:r>
                <a:r>
                  <a:rPr lang="en-US" altLang="ko-KR" dirty="0" smtClean="0"/>
                  <a:t>ID fan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𝐹𝐷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&gt;∆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/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𝑑𝑖𝑠𝑡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𝑏𝑒𝑑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𝑐𝑜𝑚𝑏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.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ID fan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𝐼𝐷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/>
                        </a:rPr>
                        <m:t>&gt; </m:t>
                      </m:r>
                      <m:r>
                        <a:rPr lang="en-US" altLang="ko-KR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𝑐𝑦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𝑐𝑝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  <a:ea typeface="Cambria Math"/>
                        </a:rPr>
                        <m:t>+∆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𝑏𝑓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  <a:p>
                <a:r>
                  <a:rPr lang="en-US" altLang="ko-KR" dirty="0" smtClean="0"/>
                  <a:t>2</a:t>
                </a:r>
                <a:r>
                  <a:rPr lang="en-US" altLang="ko-KR" baseline="30000" dirty="0" smtClean="0"/>
                  <a:t>nd</a:t>
                </a:r>
                <a:r>
                  <a:rPr lang="en-US" altLang="ko-KR" dirty="0" smtClean="0"/>
                  <a:t> air fan   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/>
                  </a:rPr>
                  <a:t> </a:t>
                </a:r>
                <a:r>
                  <a:rPr lang="en-US" altLang="ko-KR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𝑆𝐴</m:t>
                        </m:r>
                      </m:sub>
                    </m:sSub>
                  </m:oMath>
                </a14:m>
                <a:r>
                  <a:rPr lang="en-US" altLang="ko-KR" dirty="0"/>
                  <a:t>&gt;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𝑛𝑜𝑧𝑧𝑙𝑒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𝑐𝑜𝑚𝑏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.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Roots blower for loop seal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  <m:t>𝐿𝑆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&gt;∆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𝑑𝑢𝑐𝑡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𝑑𝑖𝑠𝑡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+∆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𝑏𝑒𝑑</m:t>
                        </m:r>
                      </m:sub>
                    </m:sSub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𝑐𝑜𝑚𝑏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340768"/>
                <a:ext cx="8229600" cy="4525962"/>
              </a:xfrm>
              <a:blipFill rotWithShape="0">
                <a:blip r:embed="rId3"/>
                <a:stretch>
                  <a:fillRect l="-1556" t="-2695" b="-31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7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heater tube bundle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006313" y="2221802"/>
            <a:ext cx="3469181" cy="2283617"/>
            <a:chOff x="3006313" y="2221802"/>
            <a:chExt cx="3469181" cy="2283617"/>
          </a:xfrm>
        </p:grpSpPr>
        <p:grpSp>
          <p:nvGrpSpPr>
            <p:cNvPr id="4" name="그룹 3"/>
            <p:cNvGrpSpPr/>
            <p:nvPr/>
          </p:nvGrpSpPr>
          <p:grpSpPr>
            <a:xfrm>
              <a:off x="3006313" y="2221802"/>
              <a:ext cx="2623828" cy="2283617"/>
              <a:chOff x="-103548" y="-119879"/>
              <a:chExt cx="2623828" cy="2283617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60040" y="349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800200" y="0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6004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80020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/>
              <p:cNvCxnSpPr>
                <a:stCxn id="5" idx="2"/>
                <a:endCxn id="6" idx="6"/>
              </p:cNvCxnSpPr>
              <p:nvPr/>
            </p:nvCxnSpPr>
            <p:spPr>
              <a:xfrm flipV="1">
                <a:off x="360040" y="360040"/>
                <a:ext cx="2160240" cy="3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>
                <a:stCxn id="7" idx="2"/>
                <a:endCxn id="8" idx="6"/>
              </p:cNvCxnSpPr>
              <p:nvPr/>
            </p:nvCxnSpPr>
            <p:spPr>
              <a:xfrm>
                <a:off x="360040" y="1803698"/>
                <a:ext cx="21602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5" idx="0"/>
                <a:endCxn id="7" idx="4"/>
              </p:cNvCxnSpPr>
              <p:nvPr/>
            </p:nvCxnSpPr>
            <p:spPr>
              <a:xfrm>
                <a:off x="720080" y="3498"/>
                <a:ext cx="0" cy="2160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6" idx="0"/>
                <a:endCxn id="8" idx="4"/>
              </p:cNvCxnSpPr>
              <p:nvPr/>
            </p:nvCxnSpPr>
            <p:spPr>
              <a:xfrm>
                <a:off x="2160240" y="0"/>
                <a:ext cx="0" cy="2163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stCxn id="5" idx="2"/>
                <a:endCxn id="7" idx="2"/>
              </p:cNvCxnSpPr>
              <p:nvPr/>
            </p:nvCxnSpPr>
            <p:spPr>
              <a:xfrm>
                <a:off x="360040" y="363538"/>
                <a:ext cx="0" cy="14401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706727" y="360040"/>
                <a:ext cx="14401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6"/>
              <p:cNvSpPr txBox="1"/>
              <p:nvPr/>
            </p:nvSpPr>
            <p:spPr>
              <a:xfrm>
                <a:off x="-103548" y="908244"/>
                <a:ext cx="463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S2</a:t>
                </a:r>
                <a:endParaRPr lang="ko-KR" altLang="en-US" dirty="0"/>
              </a:p>
            </p:txBody>
          </p:sp>
          <p:sp>
            <p:nvSpPr>
              <p:cNvPr id="17" name="TextBox 27"/>
              <p:cNvSpPr txBox="1"/>
              <p:nvPr/>
            </p:nvSpPr>
            <p:spPr>
              <a:xfrm>
                <a:off x="648072" y="44148"/>
                <a:ext cx="23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d</a:t>
                </a:r>
                <a:endParaRPr lang="ko-KR" altLang="en-US"/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>
                <a:off x="1309077" y="-119879"/>
                <a:ext cx="0" cy="7464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6156176" y="342610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Z</a:t>
              </a:r>
              <a:endParaRPr lang="ko-KR" altLang="en-US" dirty="0"/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4446473" y="2346150"/>
              <a:ext cx="463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6779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Flow through Parallel tubes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786067" cy="45259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ko-KR" dirty="0" smtClean="0"/>
              </a:p>
              <a:p>
                <a:r>
                  <a:rPr lang="el-GR" altLang="ko-KR" dirty="0" smtClean="0"/>
                  <a:t>ζ</a:t>
                </a:r>
                <a:r>
                  <a:rPr lang="en-US" altLang="ko-KR" dirty="0" smtClean="0"/>
                  <a:t>; Friction coefficient</a:t>
                </a:r>
              </a:p>
              <a:p>
                <a:r>
                  <a:rPr lang="en-US" altLang="ko-KR" dirty="0" smtClean="0"/>
                  <a:t>Z; against flow tube rows</a:t>
                </a:r>
              </a:p>
              <a:p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786067" cy="4525962"/>
              </a:xfrm>
              <a:blipFill rotWithShape="0">
                <a:blip r:embed="rId2"/>
                <a:stretch>
                  <a:fillRect l="-1401" r="-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5292080" y="2780928"/>
            <a:ext cx="3077779" cy="2643332"/>
            <a:chOff x="5292080" y="2780928"/>
            <a:chExt cx="3077779" cy="2643332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6353635" y="3624060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7433755" y="3624060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6353635" y="4641598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Oval 4"/>
            <p:cNvSpPr>
              <a:spLocks noChangeArrowheads="1"/>
            </p:cNvSpPr>
            <p:nvPr/>
          </p:nvSpPr>
          <p:spPr bwMode="auto">
            <a:xfrm>
              <a:off x="7433755" y="4641598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 bwMode="auto">
            <a:xfrm>
              <a:off x="5921587" y="3840084"/>
              <a:ext cx="24482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>
              <a:off x="5921587" y="4857622"/>
              <a:ext cx="24482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직선 연결선 41"/>
            <p:cNvCxnSpPr/>
            <p:nvPr/>
          </p:nvCxnSpPr>
          <p:spPr bwMode="auto">
            <a:xfrm>
              <a:off x="6569658" y="3335433"/>
              <a:ext cx="0" cy="20888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직선 연결선 42"/>
            <p:cNvCxnSpPr/>
            <p:nvPr/>
          </p:nvCxnSpPr>
          <p:spPr bwMode="auto">
            <a:xfrm>
              <a:off x="7649778" y="3335432"/>
              <a:ext cx="0" cy="20888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화살표 연결선 44"/>
            <p:cNvCxnSpPr/>
            <p:nvPr/>
          </p:nvCxnSpPr>
          <p:spPr bwMode="auto">
            <a:xfrm flipH="1" flipV="1">
              <a:off x="7784420" y="4013421"/>
              <a:ext cx="146799" cy="1750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직선 화살표 연결선 47"/>
            <p:cNvCxnSpPr/>
            <p:nvPr/>
          </p:nvCxnSpPr>
          <p:spPr bwMode="auto">
            <a:xfrm>
              <a:off x="7368338" y="3469729"/>
              <a:ext cx="137624" cy="188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직선 연결선 49"/>
            <p:cNvCxnSpPr/>
            <p:nvPr/>
          </p:nvCxnSpPr>
          <p:spPr bwMode="auto">
            <a:xfrm>
              <a:off x="7505962" y="3664741"/>
              <a:ext cx="275246" cy="3414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아래쪽 화살표 58"/>
            <p:cNvSpPr/>
            <p:nvPr/>
          </p:nvSpPr>
          <p:spPr bwMode="auto">
            <a:xfrm>
              <a:off x="6713675" y="2780928"/>
              <a:ext cx="720080" cy="627108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77924" y="343501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cxnSp>
          <p:nvCxnSpPr>
            <p:cNvPr id="62" name="직선 화살표 연결선 61"/>
            <p:cNvCxnSpPr/>
            <p:nvPr/>
          </p:nvCxnSpPr>
          <p:spPr bwMode="auto">
            <a:xfrm>
              <a:off x="6569658" y="3840084"/>
              <a:ext cx="109598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64" name="직선 화살표 연결선 63"/>
            <p:cNvCxnSpPr/>
            <p:nvPr/>
          </p:nvCxnSpPr>
          <p:spPr bwMode="auto">
            <a:xfrm>
              <a:off x="6569658" y="3821673"/>
              <a:ext cx="0" cy="10359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6071101" y="424090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5292080" y="4108245"/>
                  <a:ext cx="793679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080" y="4108245"/>
                  <a:ext cx="793679" cy="46262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직사각형 70"/>
            <p:cNvSpPr/>
            <p:nvPr/>
          </p:nvSpPr>
          <p:spPr>
            <a:xfrm>
              <a:off x="7891600" y="3821673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/>
                <a:t>d</a:t>
              </a:r>
              <a:endParaRPr lang="ko-KR" alt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6607359" y="3860549"/>
                  <a:ext cx="793679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359" y="3860549"/>
                  <a:ext cx="793679" cy="4626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26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Calculative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altLang="ko-KR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 smtClean="0"/>
                  <a:t> &lt; 1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1−1)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−0.5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−0.2</m:t>
                          </m:r>
                        </m:sup>
                      </m:sSup>
                    </m:oMath>
                  </m:oMathPara>
                </a14:m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en-US" altLang="ko-KR" dirty="0" smtClean="0"/>
                  <a:t>1 &lt; </a:t>
                </a:r>
                <a14:m>
                  <m:oMath xmlns:m="http://schemas.openxmlformats.org/officeDocument/2006/math">
                    <m:r>
                      <a:rPr lang="el-GR" altLang="ko-KR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/>
                  <a:t> &lt; </a:t>
                </a:r>
                <a:r>
                  <a:rPr lang="en-US" altLang="ko-KR" dirty="0" smtClean="0"/>
                  <a:t>8</a:t>
                </a:r>
              </a:p>
              <a:p>
                <a:pPr marL="0" indent="0">
                  <a:buNone/>
                </a:pP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0.38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1−1)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altLang="ko-KR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−0.94)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−0.59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altLang="ko-KR" i="1" dirty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21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07163"/>
              </p:ext>
            </p:extLst>
          </p:nvPr>
        </p:nvGraphicFramePr>
        <p:xfrm>
          <a:off x="539552" y="2420888"/>
          <a:ext cx="770485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Kcal/kg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KJ/kg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HHV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80.84xC+344.768(H-O/8)+22.51xS= 34,055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LHV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HHV-54.02xH-6.17xH2O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Heating Value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111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Graphical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 (1)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808"/>
                <a:ext cx="3671639" cy="1224731"/>
              </a:xfrm>
            </p:spPr>
            <p:txBody>
              <a:bodyPr/>
              <a:lstStyle/>
              <a:p>
                <a:r>
                  <a:rPr lang="en-US" altLang="ko-KR" dirty="0" smtClean="0"/>
                  <a:t>1 </a:t>
                </a:r>
                <a:r>
                  <a:rPr lang="en-US" altLang="ko-KR" dirty="0"/>
                  <a:t>&lt; </a:t>
                </a:r>
                <a14:m>
                  <m:oMath xmlns:m="http://schemas.openxmlformats.org/officeDocument/2006/math">
                    <m:r>
                      <a:rPr lang="el-GR" altLang="ko-KR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/>
                  <a:t> &lt; 8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sub>
                        </m:s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808"/>
                <a:ext cx="3671639" cy="1224731"/>
              </a:xfrm>
              <a:blipFill rotWithShape="0">
                <a:blip r:embed="rId2"/>
                <a:stretch>
                  <a:fillRect l="-1827" t="-7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4716016" y="1369719"/>
            <a:ext cx="4246760" cy="5224513"/>
            <a:chOff x="4716016" y="1369719"/>
            <a:chExt cx="4246760" cy="52245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1369719"/>
              <a:ext cx="4246760" cy="522451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16016" y="1403350"/>
              <a:ext cx="378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dirty="0" smtClean="0"/>
                <a:t>ξ</a:t>
              </a:r>
              <a:r>
                <a:rPr lang="en-US" altLang="ko-KR" dirty="0" smtClean="0"/>
                <a:t>f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43608" y="3532366"/>
            <a:ext cx="3384376" cy="2460372"/>
            <a:chOff x="1043608" y="3532366"/>
            <a:chExt cx="3384376" cy="246037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318" y="3717032"/>
              <a:ext cx="3293666" cy="22757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43608" y="35323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r>
                <a:rPr lang="en-US" altLang="ko-KR" sz="1400" dirty="0" smtClean="0"/>
                <a:t>RE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63922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Graphical</a:t>
            </a:r>
            <a:r>
              <a:rPr lang="ko-KR" altLang="en-US" dirty="0"/>
              <a:t> </a:t>
            </a:r>
            <a:r>
              <a:rPr lang="en-US" altLang="ko-KR" dirty="0"/>
              <a:t>method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7624" y="1628800"/>
            <a:ext cx="6330258" cy="4724401"/>
            <a:chOff x="1187624" y="1628800"/>
            <a:chExt cx="6330258" cy="47244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1628800"/>
              <a:ext cx="6042226" cy="472440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87624" y="1628800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r>
                <a:rPr lang="el-GR" altLang="ko-KR" dirty="0" smtClean="0"/>
                <a:t>σ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9877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Economizer tube bundle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006313" y="2221802"/>
            <a:ext cx="3469181" cy="2283617"/>
            <a:chOff x="3006313" y="2221802"/>
            <a:chExt cx="3469181" cy="2283617"/>
          </a:xfrm>
        </p:grpSpPr>
        <p:grpSp>
          <p:nvGrpSpPr>
            <p:cNvPr id="4" name="그룹 3"/>
            <p:cNvGrpSpPr/>
            <p:nvPr/>
          </p:nvGrpSpPr>
          <p:grpSpPr>
            <a:xfrm>
              <a:off x="3006313" y="2221802"/>
              <a:ext cx="2623828" cy="2283617"/>
              <a:chOff x="-103548" y="-119879"/>
              <a:chExt cx="2623828" cy="2283617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360040" y="349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6" name="타원 5"/>
              <p:cNvSpPr/>
              <p:nvPr/>
            </p:nvSpPr>
            <p:spPr>
              <a:xfrm>
                <a:off x="1800200" y="0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36004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800200" y="1443658"/>
                <a:ext cx="720080" cy="720080"/>
              </a:xfrm>
              <a:prstGeom prst="ellipse">
                <a:avLst/>
              </a:prstGeom>
              <a:solidFill>
                <a:schemeClr val="tx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/>
              <p:cNvCxnSpPr>
                <a:stCxn id="5" idx="2"/>
                <a:endCxn id="6" idx="6"/>
              </p:cNvCxnSpPr>
              <p:nvPr/>
            </p:nvCxnSpPr>
            <p:spPr>
              <a:xfrm flipV="1">
                <a:off x="360040" y="360040"/>
                <a:ext cx="2160240" cy="3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>
                <a:stCxn id="7" idx="2"/>
                <a:endCxn id="8" idx="6"/>
              </p:cNvCxnSpPr>
              <p:nvPr/>
            </p:nvCxnSpPr>
            <p:spPr>
              <a:xfrm>
                <a:off x="360040" y="1803698"/>
                <a:ext cx="21602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5" idx="0"/>
                <a:endCxn id="7" idx="4"/>
              </p:cNvCxnSpPr>
              <p:nvPr/>
            </p:nvCxnSpPr>
            <p:spPr>
              <a:xfrm>
                <a:off x="720080" y="3498"/>
                <a:ext cx="0" cy="2160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>
                <a:stCxn id="6" idx="0"/>
                <a:endCxn id="8" idx="4"/>
              </p:cNvCxnSpPr>
              <p:nvPr/>
            </p:nvCxnSpPr>
            <p:spPr>
              <a:xfrm>
                <a:off x="2160240" y="0"/>
                <a:ext cx="0" cy="21637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stCxn id="5" idx="2"/>
                <a:endCxn id="16" idx="3"/>
              </p:cNvCxnSpPr>
              <p:nvPr/>
            </p:nvCxnSpPr>
            <p:spPr>
              <a:xfrm>
                <a:off x="360040" y="363538"/>
                <a:ext cx="0" cy="729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21"/>
              <p:cNvSpPr txBox="1"/>
              <p:nvPr/>
            </p:nvSpPr>
            <p:spPr>
              <a:xfrm>
                <a:off x="1336612" y="4469"/>
                <a:ext cx="463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S1</a:t>
                </a:r>
                <a:endParaRPr lang="ko-KR" altLang="en-US" dirty="0"/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706727" y="360040"/>
                <a:ext cx="144016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26"/>
              <p:cNvSpPr txBox="1"/>
              <p:nvPr/>
            </p:nvSpPr>
            <p:spPr>
              <a:xfrm>
                <a:off x="-103548" y="908244"/>
                <a:ext cx="463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S2</a:t>
                </a:r>
                <a:endParaRPr lang="ko-KR" altLang="en-US" dirty="0"/>
              </a:p>
            </p:txBody>
          </p:sp>
          <p:sp>
            <p:nvSpPr>
              <p:cNvPr id="17" name="TextBox 27"/>
              <p:cNvSpPr txBox="1"/>
              <p:nvPr/>
            </p:nvSpPr>
            <p:spPr>
              <a:xfrm>
                <a:off x="648072" y="44148"/>
                <a:ext cx="2340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/>
                  <a:t>d</a:t>
                </a:r>
                <a:endParaRPr lang="ko-KR" altLang="en-US"/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>
                <a:off x="1309077" y="-119879"/>
                <a:ext cx="0" cy="7464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타원 18"/>
            <p:cNvSpPr/>
            <p:nvPr/>
          </p:nvSpPr>
          <p:spPr>
            <a:xfrm>
              <a:off x="4176628" y="3077543"/>
              <a:ext cx="720080" cy="720080"/>
            </a:xfrm>
            <a:prstGeom prst="ellipse">
              <a:avLst/>
            </a:prstGeom>
            <a:solidFill>
              <a:schemeClr val="tx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3456548" y="3437583"/>
              <a:ext cx="21602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536668" y="2705219"/>
              <a:ext cx="0" cy="144016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9" idx="1"/>
            </p:cNvCxnSpPr>
            <p:nvPr/>
          </p:nvCxnSpPr>
          <p:spPr>
            <a:xfrm>
              <a:off x="4282081" y="3182996"/>
              <a:ext cx="254587" cy="254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15514" y="2443201"/>
              <a:ext cx="254587" cy="254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V="1">
              <a:off x="4522410" y="2715482"/>
              <a:ext cx="723869" cy="71526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583155" y="2837451"/>
              <a:ext cx="370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S2’</a:t>
              </a:r>
              <a:endParaRPr lang="ko-KR" alt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56176" y="3426103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Z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80350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through </a:t>
            </a:r>
            <a:r>
              <a:rPr lang="en-US" altLang="ko-KR" sz="6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∇</a:t>
            </a:r>
            <a:r>
              <a:rPr lang="en-US" altLang="ko-KR" dirty="0" smtClean="0"/>
              <a:t>array </a:t>
            </a:r>
            <a:r>
              <a:rPr lang="en-US" altLang="ko-KR" dirty="0"/>
              <a:t>tubes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68313" y="1700213"/>
                <a:ext cx="4463727" cy="45259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dirty="0"/>
              </a:p>
              <a:p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ko-KR" sz="2400" dirty="0"/>
              </a:p>
              <a:p>
                <a:r>
                  <a:rPr lang="el-GR" altLang="ko-KR" sz="2400" dirty="0"/>
                  <a:t>ζ</a:t>
                </a:r>
                <a:r>
                  <a:rPr lang="en-US" altLang="ko-KR" sz="2400" dirty="0"/>
                  <a:t>; Friction coefficient</a:t>
                </a:r>
              </a:p>
              <a:p>
                <a:r>
                  <a:rPr lang="en-US" altLang="ko-KR" sz="2400" dirty="0"/>
                  <a:t>Z; tube rows against flow</a:t>
                </a:r>
                <a:endParaRPr lang="ko-KR" alt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altLang="ko-KR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313" y="1700213"/>
                <a:ext cx="4463727" cy="4525962"/>
              </a:xfrm>
              <a:blipFill rotWithShape="0">
                <a:blip r:embed="rId2"/>
                <a:stretch>
                  <a:fillRect l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5921587" y="2780928"/>
            <a:ext cx="2448272" cy="2643332"/>
            <a:chOff x="5921587" y="2780928"/>
            <a:chExt cx="2448272" cy="2643332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6353635" y="3624060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7433755" y="3624060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6353635" y="4641598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7433755" y="4641598"/>
              <a:ext cx="432047" cy="4320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 bwMode="auto">
            <a:xfrm>
              <a:off x="5921587" y="3840084"/>
              <a:ext cx="24482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5921587" y="4857622"/>
              <a:ext cx="24482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6569658" y="3335433"/>
              <a:ext cx="0" cy="20888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7649778" y="3335432"/>
              <a:ext cx="0" cy="20888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화살표 연결선 12"/>
            <p:cNvCxnSpPr/>
            <p:nvPr/>
          </p:nvCxnSpPr>
          <p:spPr bwMode="auto">
            <a:xfrm flipH="1" flipV="1">
              <a:off x="7773746" y="4018879"/>
              <a:ext cx="158448" cy="1787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4" name="직선 화살표 연결선 13"/>
            <p:cNvCxnSpPr/>
            <p:nvPr/>
          </p:nvCxnSpPr>
          <p:spPr bwMode="auto">
            <a:xfrm>
              <a:off x="7355256" y="3473121"/>
              <a:ext cx="137624" cy="188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직선 연결선 14"/>
            <p:cNvCxnSpPr/>
            <p:nvPr/>
          </p:nvCxnSpPr>
          <p:spPr bwMode="auto">
            <a:xfrm>
              <a:off x="7498410" y="3677320"/>
              <a:ext cx="275246" cy="3414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아래쪽 화살표 15"/>
            <p:cNvSpPr/>
            <p:nvPr/>
          </p:nvSpPr>
          <p:spPr bwMode="auto">
            <a:xfrm>
              <a:off x="6713675" y="2780928"/>
              <a:ext cx="720080" cy="627108"/>
            </a:xfrm>
            <a:prstGeom prst="down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93240" y="3494883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cxnSp>
          <p:nvCxnSpPr>
            <p:cNvPr id="18" name="직선 화살표 연결선 17"/>
            <p:cNvCxnSpPr/>
            <p:nvPr/>
          </p:nvCxnSpPr>
          <p:spPr bwMode="auto">
            <a:xfrm>
              <a:off x="6569658" y="3840084"/>
              <a:ext cx="109598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19" name="직선 화살표 연결선 18"/>
            <p:cNvCxnSpPr/>
            <p:nvPr/>
          </p:nvCxnSpPr>
          <p:spPr bwMode="auto">
            <a:xfrm>
              <a:off x="6569658" y="3804351"/>
              <a:ext cx="0" cy="10532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6428630" y="4296263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S’2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891600" y="3821673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/>
                <a:t>d</a:t>
              </a:r>
              <a:endParaRPr lang="ko-KR" altLang="en-US" i="1" dirty="0"/>
            </a:p>
          </p:txBody>
        </p: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6901089" y="4196316"/>
              <a:ext cx="432047" cy="45838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 bwMode="auto">
            <a:xfrm flipH="1">
              <a:off x="6569658" y="4409827"/>
              <a:ext cx="576065" cy="4477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416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Calculative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Applicable for </a:t>
                </a:r>
                <a:r>
                  <a:rPr lang="el-GR" altLang="ko-KR" dirty="0" smtClean="0"/>
                  <a:t>σ</a:t>
                </a:r>
                <a:r>
                  <a:rPr lang="en-US" altLang="ko-KR" dirty="0" smtClean="0"/>
                  <a:t>1 &lt; 3 and </a:t>
                </a:r>
                <a:r>
                  <a:rPr lang="el-GR" altLang="ko-KR" dirty="0"/>
                  <a:t>φ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&lt;1.7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−0.27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𝑠h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=3.2+0.66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(1.7−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5" t="-1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2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13268" y="2019858"/>
            <a:ext cx="4047885" cy="4515836"/>
            <a:chOff x="200544" y="1994727"/>
            <a:chExt cx="4047885" cy="451583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7739"/>
            <a:stretch/>
          </p:blipFill>
          <p:spPr>
            <a:xfrm>
              <a:off x="200544" y="2278811"/>
              <a:ext cx="4047885" cy="397279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1520" y="199472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r>
                <a:rPr lang="en-US" altLang="ko-KR" sz="1200" dirty="0" smtClean="0"/>
                <a:t>S2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07796" y="6141231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 smtClean="0"/>
                <a:t>σ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111" y="161272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Graphical method for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∇</a:t>
            </a:r>
            <a:r>
              <a:rPr lang="en-US" altLang="ko-KR" sz="3200" dirty="0"/>
              <a:t>array Air </a:t>
            </a:r>
            <a:r>
              <a:rPr lang="en-US" altLang="ko-KR" sz="3200" dirty="0" smtClean="0"/>
              <a:t>Heater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691680" y="1299183"/>
                <a:ext cx="6192688" cy="7206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𝑓𝑖𝑔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680" y="1299183"/>
                <a:ext cx="6192688" cy="72067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5803832" y="2420888"/>
            <a:ext cx="3089887" cy="3924588"/>
            <a:chOff x="5608026" y="2521800"/>
            <a:chExt cx="3089887" cy="392458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098" y="2564904"/>
              <a:ext cx="2441815" cy="35528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/>
                <p:cNvSpPr/>
                <p:nvPr/>
              </p:nvSpPr>
              <p:spPr>
                <a:xfrm>
                  <a:off x="5608026" y="2521800"/>
                  <a:ext cx="786754" cy="3919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𝑓𝑖𝑔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직사각형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8026" y="2521800"/>
                  <a:ext cx="786754" cy="39190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6940640" y="6077056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U [m/s]</a:t>
              </a:r>
              <a:endParaRPr lang="ko-KR" altLang="en-US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271607" y="3212976"/>
            <a:ext cx="2133942" cy="2199204"/>
            <a:chOff x="1907704" y="2823493"/>
            <a:chExt cx="3597177" cy="28754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7704" y="3068960"/>
              <a:ext cx="3597177" cy="226068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75856" y="5329643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 [mm]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69055" y="282349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</a:t>
              </a:r>
              <a:r>
                <a:rPr lang="en-US" altLang="ko-KR" sz="1100" dirty="0" smtClean="0"/>
                <a:t>D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4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WordArt 2"/>
          <p:cNvSpPr>
            <a:spLocks noChangeArrowheads="1" noChangeShapeType="1" noTextEdit="1"/>
          </p:cNvSpPr>
          <p:nvPr/>
        </p:nvSpPr>
        <p:spPr bwMode="auto">
          <a:xfrm>
            <a:off x="1600200" y="2554288"/>
            <a:ext cx="6324600" cy="1484312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>
              <a:defRPr/>
            </a:pPr>
            <a:r>
              <a:rPr lang="ko-KR" altLang="en-US" sz="4000" kern="10" dirty="0" smtClean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감사합니다</a:t>
            </a:r>
            <a:r>
              <a:rPr lang="en-US" altLang="ko-KR" sz="40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돋움"/>
                <a:ea typeface="돋움"/>
              </a:rPr>
              <a:t>.</a:t>
            </a:r>
            <a:endParaRPr lang="ko-KR" altLang="en-US" sz="40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돋움"/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433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5373</TotalTime>
  <Words>5225</Words>
  <Application>Microsoft Office PowerPoint</Application>
  <PresentationFormat>화면 슬라이드 쇼(4:3)</PresentationFormat>
  <Paragraphs>1007</Paragraphs>
  <Slides>96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5" baseType="lpstr">
      <vt:lpstr>OfficinaSans-Book</vt:lpstr>
      <vt:lpstr>굴림</vt:lpstr>
      <vt:lpstr>돋움</vt:lpstr>
      <vt:lpstr>맑은 고딕</vt:lpstr>
      <vt:lpstr>Arial</vt:lpstr>
      <vt:lpstr>Cambria Math</vt:lpstr>
      <vt:lpstr>Ink Free</vt:lpstr>
      <vt:lpstr>Times New Roman</vt:lpstr>
      <vt:lpstr>Office 테마</vt:lpstr>
      <vt:lpstr>Circulating Fluidized Bed Boiler</vt:lpstr>
      <vt:lpstr>Design specifications</vt:lpstr>
      <vt:lpstr>Terminal points</vt:lpstr>
      <vt:lpstr>Emission targets</vt:lpstr>
      <vt:lpstr>Mass Balance</vt:lpstr>
      <vt:lpstr>Mass Balance</vt:lpstr>
      <vt:lpstr>Fuel analysis, wt % </vt:lpstr>
      <vt:lpstr>Fuel composition</vt:lpstr>
      <vt:lpstr>Heating Value</vt:lpstr>
      <vt:lpstr>Limestone analysis</vt:lpstr>
      <vt:lpstr>Component analysis of limestone</vt:lpstr>
      <vt:lpstr>Limestone feed</vt:lpstr>
      <vt:lpstr>Air supply</vt:lpstr>
      <vt:lpstr>Combustion air</vt:lpstr>
      <vt:lpstr>Humidity </vt:lpstr>
      <vt:lpstr>Design example – Air supply</vt:lpstr>
      <vt:lpstr>Air leak</vt:lpstr>
      <vt:lpstr>Air leak</vt:lpstr>
      <vt:lpstr>Flue gas</vt:lpstr>
      <vt:lpstr>Flue gas at combustor exit</vt:lpstr>
      <vt:lpstr>Flue gas at combustor exit</vt:lpstr>
      <vt:lpstr>Mass balance</vt:lpstr>
      <vt:lpstr>Heat Balance</vt:lpstr>
      <vt:lpstr>Heat balance in combustor</vt:lpstr>
      <vt:lpstr>Heat Balance</vt:lpstr>
      <vt:lpstr>heat balance</vt:lpstr>
      <vt:lpstr>Heat balance calculation</vt:lpstr>
      <vt:lpstr>Combustion</vt:lpstr>
      <vt:lpstr>Combustion</vt:lpstr>
      <vt:lpstr>Chemical reaction</vt:lpstr>
      <vt:lpstr>Heating value of fuel</vt:lpstr>
      <vt:lpstr>Fan credit</vt:lpstr>
      <vt:lpstr>Fan credit by compression of air</vt:lpstr>
      <vt:lpstr>For Ideal gas considerton</vt:lpstr>
      <vt:lpstr>Boiler efficiency</vt:lpstr>
      <vt:lpstr>Boiler Efficiency</vt:lpstr>
      <vt:lpstr>Heat Transfer</vt:lpstr>
      <vt:lpstr>Furnace data</vt:lpstr>
      <vt:lpstr>Water/steam conditions</vt:lpstr>
      <vt:lpstr>Boiler duty</vt:lpstr>
      <vt:lpstr>Water wall</vt:lpstr>
      <vt:lpstr>Departure from Nucleate Boiling(DNB)</vt:lpstr>
      <vt:lpstr>Air heater</vt:lpstr>
      <vt:lpstr>Air heater ho - Graphical method</vt:lpstr>
      <vt:lpstr>PowerPoint 프레젠테이션</vt:lpstr>
      <vt:lpstr>Graphical method - Air heater hi</vt:lpstr>
      <vt:lpstr>Economizer</vt:lpstr>
      <vt:lpstr>Heat transfer coefficient of Economizer</vt:lpstr>
      <vt:lpstr>Super heater</vt:lpstr>
      <vt:lpstr>Gas phase ho - Graphical</vt:lpstr>
      <vt:lpstr>PowerPoint 프레젠테이션</vt:lpstr>
      <vt:lpstr>Super heater tube bundle</vt:lpstr>
      <vt:lpstr>Tube-to –steam hi</vt:lpstr>
      <vt:lpstr>Water side pressure drop</vt:lpstr>
      <vt:lpstr>Drum - heat balance</vt:lpstr>
      <vt:lpstr>Zone ①</vt:lpstr>
      <vt:lpstr>Zone② Down Comer</vt:lpstr>
      <vt:lpstr>Zone③-1 Evaporator boiling height</vt:lpstr>
      <vt:lpstr>Zone③-1</vt:lpstr>
      <vt:lpstr>Zone① Drum - pressure balance</vt:lpstr>
      <vt:lpstr>Zone③-2 Two phase loss where bubble and liquid co exist</vt:lpstr>
      <vt:lpstr>Zone③-2</vt:lpstr>
      <vt:lpstr>Zone③-2</vt:lpstr>
      <vt:lpstr>Zone④ Riser- unheated tubes</vt:lpstr>
      <vt:lpstr>Zone④</vt:lpstr>
      <vt:lpstr>Drum circulation calculaton</vt:lpstr>
      <vt:lpstr>Tube pressure drop</vt:lpstr>
      <vt:lpstr>Economizer pressure drop</vt:lpstr>
      <vt:lpstr>Super heater pressure drop</vt:lpstr>
      <vt:lpstr>De-super heater pressure drop</vt:lpstr>
      <vt:lpstr>Boiler circuit</vt:lpstr>
      <vt:lpstr>Main condenser pump</vt:lpstr>
      <vt:lpstr>De-aerator</vt:lpstr>
      <vt:lpstr>Feed Water Pressure</vt:lpstr>
      <vt:lpstr>Feed water pump &amp; Heater</vt:lpstr>
      <vt:lpstr>Feed water pump</vt:lpstr>
      <vt:lpstr>Water/Stem line pressure drop</vt:lpstr>
      <vt:lpstr>Friction coefficient (f)</vt:lpstr>
      <vt:lpstr>Loss coefficient (K)</vt:lpstr>
      <vt:lpstr>Draft Calculation</vt:lpstr>
      <vt:lpstr>Draft resistance</vt:lpstr>
      <vt:lpstr>Distributor resistance</vt:lpstr>
      <vt:lpstr>Draft system</vt:lpstr>
      <vt:lpstr>Cyclone pressure drop</vt:lpstr>
      <vt:lpstr>PowerPoint 프레젠테이션</vt:lpstr>
      <vt:lpstr>Draft</vt:lpstr>
      <vt:lpstr>Super heater tube bundle</vt:lpstr>
      <vt:lpstr>Flow through Parallel tubes</vt:lpstr>
      <vt:lpstr>Calculative method</vt:lpstr>
      <vt:lpstr>Graphical method (1)</vt:lpstr>
      <vt:lpstr>Graphical method (2)</vt:lpstr>
      <vt:lpstr>Economizer tube bundle</vt:lpstr>
      <vt:lpstr>Flow through ∇array tubes</vt:lpstr>
      <vt:lpstr>Calculative method</vt:lpstr>
      <vt:lpstr>Graphical method for ∇array Air Heater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유동층 연소 보일러 기술 강의</dc:title>
  <dc:creator>user</dc:creator>
  <cp:lastModifiedBy>Windows 사용자</cp:lastModifiedBy>
  <cp:revision>147</cp:revision>
  <dcterms:created xsi:type="dcterms:W3CDTF">2011-01-16T23:22:43Z</dcterms:created>
  <dcterms:modified xsi:type="dcterms:W3CDTF">2023-04-11T06:44:54Z</dcterms:modified>
</cp:coreProperties>
</file>